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Default Extension="wav" ContentType="audio/wav"/>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02"/>
  </p:notesMasterIdLst>
  <p:sldIdLst>
    <p:sldId id="428" r:id="rId2"/>
    <p:sldId id="266" r:id="rId3"/>
    <p:sldId id="257" r:id="rId4"/>
    <p:sldId id="426" r:id="rId5"/>
    <p:sldId id="427" r:id="rId6"/>
    <p:sldId id="430" r:id="rId7"/>
    <p:sldId id="435" r:id="rId8"/>
    <p:sldId id="432" r:id="rId9"/>
    <p:sldId id="433" r:id="rId10"/>
    <p:sldId id="431" r:id="rId11"/>
    <p:sldId id="434" r:id="rId12"/>
    <p:sldId id="268" r:id="rId13"/>
    <p:sldId id="291" r:id="rId14"/>
    <p:sldId id="423" r:id="rId15"/>
    <p:sldId id="269" r:id="rId16"/>
    <p:sldId id="455" r:id="rId17"/>
    <p:sldId id="318" r:id="rId18"/>
    <p:sldId id="425" r:id="rId19"/>
    <p:sldId id="387" r:id="rId20"/>
    <p:sldId id="388" r:id="rId21"/>
    <p:sldId id="323" r:id="rId22"/>
    <p:sldId id="359" r:id="rId23"/>
    <p:sldId id="360" r:id="rId24"/>
    <p:sldId id="361" r:id="rId25"/>
    <p:sldId id="393" r:id="rId26"/>
    <p:sldId id="270" r:id="rId27"/>
    <p:sldId id="391" r:id="rId28"/>
    <p:sldId id="326" r:id="rId29"/>
    <p:sldId id="350" r:id="rId30"/>
    <p:sldId id="453" r:id="rId31"/>
    <p:sldId id="452" r:id="rId32"/>
    <p:sldId id="454" r:id="rId33"/>
    <p:sldId id="450" r:id="rId34"/>
    <p:sldId id="451" r:id="rId35"/>
    <p:sldId id="331" r:id="rId36"/>
    <p:sldId id="332" r:id="rId37"/>
    <p:sldId id="397" r:id="rId38"/>
    <p:sldId id="409" r:id="rId39"/>
    <p:sldId id="272" r:id="rId40"/>
    <p:sldId id="273" r:id="rId41"/>
    <p:sldId id="297" r:id="rId42"/>
    <p:sldId id="274" r:id="rId43"/>
    <p:sldId id="395" r:id="rId44"/>
    <p:sldId id="275" r:id="rId45"/>
    <p:sldId id="298" r:id="rId46"/>
    <p:sldId id="294" r:id="rId47"/>
    <p:sldId id="295" r:id="rId48"/>
    <p:sldId id="305" r:id="rId49"/>
    <p:sldId id="336" r:id="rId50"/>
    <p:sldId id="317" r:id="rId51"/>
    <p:sldId id="312" r:id="rId52"/>
    <p:sldId id="277" r:id="rId53"/>
    <p:sldId id="340" r:id="rId54"/>
    <p:sldId id="304" r:id="rId55"/>
    <p:sldId id="300" r:id="rId56"/>
    <p:sldId id="276" r:id="rId57"/>
    <p:sldId id="306" r:id="rId58"/>
    <p:sldId id="341" r:id="rId59"/>
    <p:sldId id="396" r:id="rId60"/>
    <p:sldId id="282" r:id="rId61"/>
    <p:sldId id="283" r:id="rId62"/>
    <p:sldId id="375" r:id="rId63"/>
    <p:sldId id="406" r:id="rId64"/>
    <p:sldId id="374" r:id="rId65"/>
    <p:sldId id="400" r:id="rId66"/>
    <p:sldId id="408" r:id="rId67"/>
    <p:sldId id="382" r:id="rId68"/>
    <p:sldId id="380" r:id="rId69"/>
    <p:sldId id="401" r:id="rId70"/>
    <p:sldId id="381" r:id="rId71"/>
    <p:sldId id="404" r:id="rId72"/>
    <p:sldId id="383" r:id="rId73"/>
    <p:sldId id="402" r:id="rId74"/>
    <p:sldId id="410" r:id="rId75"/>
    <p:sldId id="422" r:id="rId76"/>
    <p:sldId id="411" r:id="rId77"/>
    <p:sldId id="412" r:id="rId78"/>
    <p:sldId id="439" r:id="rId79"/>
    <p:sldId id="440" r:id="rId80"/>
    <p:sldId id="437" r:id="rId81"/>
    <p:sldId id="438" r:id="rId82"/>
    <p:sldId id="413" r:id="rId83"/>
    <p:sldId id="415" r:id="rId84"/>
    <p:sldId id="414" r:id="rId85"/>
    <p:sldId id="442" r:id="rId86"/>
    <p:sldId id="443" r:id="rId87"/>
    <p:sldId id="444" r:id="rId88"/>
    <p:sldId id="445" r:id="rId89"/>
    <p:sldId id="446" r:id="rId90"/>
    <p:sldId id="447" r:id="rId91"/>
    <p:sldId id="448" r:id="rId92"/>
    <p:sldId id="449" r:id="rId93"/>
    <p:sldId id="416" r:id="rId94"/>
    <p:sldId id="417" r:id="rId95"/>
    <p:sldId id="288" r:id="rId96"/>
    <p:sldId id="424" r:id="rId97"/>
    <p:sldId id="418" r:id="rId98"/>
    <p:sldId id="419" r:id="rId99"/>
    <p:sldId id="420" r:id="rId100"/>
    <p:sldId id="421" r:id="rId10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33" autoAdjust="0"/>
    <p:restoredTop sz="94660"/>
  </p:normalViewPr>
  <p:slideViewPr>
    <p:cSldViewPr>
      <p:cViewPr>
        <p:scale>
          <a:sx n="50" d="100"/>
          <a:sy n="50" d="100"/>
        </p:scale>
        <p:origin x="-1224" y="-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2586"/>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4" Type="http://schemas.openxmlformats.org/officeDocument/2006/relationships/image" Target="../media/image13.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4" Type="http://schemas.openxmlformats.org/officeDocument/2006/relationships/image" Target="../media/image17.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9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itchFamily="18" charset="0"/>
              </a:defRPr>
            </a:lvl1pPr>
          </a:lstStyle>
          <a:p>
            <a:pPr>
              <a:defRPr/>
            </a:pPr>
            <a:endParaRPr lang="en-IN"/>
          </a:p>
        </p:txBody>
      </p:sp>
      <p:sp>
        <p:nvSpPr>
          <p:cNvPr id="1597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itchFamily="18" charset="0"/>
              </a:defRPr>
            </a:lvl1pPr>
          </a:lstStyle>
          <a:p>
            <a:pPr>
              <a:defRPr/>
            </a:pPr>
            <a:endParaRPr lang="en-IN"/>
          </a:p>
        </p:txBody>
      </p:sp>
      <p:sp>
        <p:nvSpPr>
          <p:cNvPr id="1095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97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IN" noProof="0" smtClean="0"/>
              <a:t>Click to edit Master text styles</a:t>
            </a:r>
          </a:p>
          <a:p>
            <a:pPr lvl="1"/>
            <a:r>
              <a:rPr lang="en-IN" noProof="0" smtClean="0"/>
              <a:t>Second level</a:t>
            </a:r>
          </a:p>
          <a:p>
            <a:pPr lvl="2"/>
            <a:r>
              <a:rPr lang="en-IN" noProof="0" smtClean="0"/>
              <a:t>Third level</a:t>
            </a:r>
          </a:p>
          <a:p>
            <a:pPr lvl="3"/>
            <a:r>
              <a:rPr lang="en-IN" noProof="0" smtClean="0"/>
              <a:t>Fourth level</a:t>
            </a:r>
          </a:p>
          <a:p>
            <a:pPr lvl="4"/>
            <a:r>
              <a:rPr lang="en-IN" noProof="0" smtClean="0"/>
              <a:t>Fifth level</a:t>
            </a:r>
          </a:p>
        </p:txBody>
      </p:sp>
      <p:sp>
        <p:nvSpPr>
          <p:cNvPr id="1597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itchFamily="18" charset="0"/>
              </a:defRPr>
            </a:lvl1pPr>
          </a:lstStyle>
          <a:p>
            <a:pPr>
              <a:defRPr/>
            </a:pPr>
            <a:endParaRPr lang="en-IN"/>
          </a:p>
        </p:txBody>
      </p:sp>
      <p:sp>
        <p:nvSpPr>
          <p:cNvPr id="1597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New Roman" pitchFamily="18" charset="0"/>
              </a:defRPr>
            </a:lvl1pPr>
          </a:lstStyle>
          <a:p>
            <a:pPr>
              <a:defRPr/>
            </a:pPr>
            <a:fld id="{D9DE64CC-31D3-4583-8362-F19BB2759D17}"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Arial" pitchFamily="34"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Arial" pitchFamily="34"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Arial" pitchFamily="34"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Arial" pitchFamily="34"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DE64CC-31D3-4583-8362-F19BB2759D17}" type="slidenum">
              <a:rPr lang="en-IN" smtClean="0"/>
              <a:pPr>
                <a:defRPr/>
              </a:pPr>
              <a:t>51</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53680C90-4337-46CB-A09C-7E49802668B5}" type="slidenum">
              <a:rPr lang="en-IN" smtClean="0"/>
              <a:pPr/>
              <a:t>67</a:t>
            </a:fld>
            <a:endParaRPr lang="en-IN" smtClean="0"/>
          </a:p>
        </p:txBody>
      </p:sp>
      <p:sp>
        <p:nvSpPr>
          <p:cNvPr id="110595" name="Slide Image Placeholder 1"/>
          <p:cNvSpPr>
            <a:spLocks noGrp="1" noRot="1" noChangeAspect="1" noTextEdit="1"/>
          </p:cNvSpPr>
          <p:nvPr>
            <p:ph type="sldImg"/>
          </p:nvPr>
        </p:nvSpPr>
        <p:spPr>
          <a:ln/>
        </p:spPr>
      </p:sp>
      <p:sp>
        <p:nvSpPr>
          <p:cNvPr id="110596" name="Notes Placeholder 2"/>
          <p:cNvSpPr>
            <a:spLocks noGrp="1"/>
          </p:cNvSpPr>
          <p:nvPr>
            <p:ph type="body" idx="1"/>
          </p:nvPr>
        </p:nvSpPr>
        <p:spPr>
          <a:noFill/>
          <a:ln/>
        </p:spPr>
        <p:txBody>
          <a:bodyPr/>
          <a:lstStyle/>
          <a:p>
            <a:pPr eaLnBrk="1" hangingPunct="1">
              <a:spcBef>
                <a:spcPct val="0"/>
              </a:spcBef>
            </a:pPr>
            <a:endParaRPr lang="en-IN" smtClean="0"/>
          </a:p>
        </p:txBody>
      </p:sp>
      <p:sp>
        <p:nvSpPr>
          <p:cNvPr id="110597"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E38073AD-ED96-4076-95F2-B0882C45E991}" type="slidenum">
              <a:rPr lang="en-US" sz="1200">
                <a:latin typeface="Calibri" pitchFamily="34" charset="0"/>
              </a:rPr>
              <a:pPr algn="r"/>
              <a:t>67</a:t>
            </a:fld>
            <a:endParaRPr lang="en-US" sz="1200">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9DE64CC-31D3-4583-8362-F19BB2759D17}" type="slidenum">
              <a:rPr lang="en-IN" smtClean="0"/>
              <a:pPr>
                <a:defRPr/>
              </a:pPr>
              <a:t>85</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C5A10A2-256B-4E43-9104-4754A1D45048}"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D0F6352-C248-4678-BF11-FEC3F6123F4A}"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480D3FF-D4D9-4A63-B643-16700648D268}"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BD85828-A8EC-4E2E-8A62-9A6A2E1C8BCF}"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C4332D75-1EF1-40AB-B0DC-4C72B9E37C1B}"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AB6F24E-1AA6-4197-A006-2150D392F7EA}"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92CC1C0A-F3E7-4AF3-A3EA-04666976D4A8}"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A711992-90D9-42D9-9905-0FE08D526949}"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AD4CBA3-2692-4F1F-99D9-4619B0E5B4F5}"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B3DB76C-3837-488C-888C-295E95C1C043}"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C92F4231-92F4-4894-AF36-9A23782456FB}"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0C1740B5-5F04-4651-BD5A-DE51D12BCA36}"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B4784D91-E018-4533-AF01-EE4E7A9629ED}"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C164076-9646-4A1B-A46D-70AD394DAA11}"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8DDA70D6-9352-4B94-AEB3-924193F44205}"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38F69802-0D8A-42CD-B7CF-DD5DCE64BEFF}"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1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oleObject" Target="../embeddings/oleObject16.bin"/><Relationship Id="rId4" Type="http://schemas.openxmlformats.org/officeDocument/2006/relationships/oleObject" Target="../embeddings/oleObject15.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en.wikipedia.org/wiki/Welding"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3.xml"/><Relationship Id="rId5" Type="http://schemas.openxmlformats.org/officeDocument/2006/relationships/image" Target="../media/image27.jpeg"/><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en.wikipedia.org/wiki/Image:Common_joint_types.png" TargetMode="Externa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en.wikipedia.org/wiki/Image:SMAW.welding.navy.ncs.jpg" TargetMode="Externa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en.wikipedia.org/wiki/Image:Pipe_root_weld_with_HAZ.jpg"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en.wikipedia.org/wiki/Image:GTAW_welding.jpg"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http://upload.wikimedia.org/wikipedia/commons/thumb/9/98/Spot_welder.miller.triddle.jpg/250px-Spot_welder.miller.triddle.jpg" TargetMode="External"/><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http://www.twi.co.uk/twiimages/tfresseaf1.jpg"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http://www.twi.co.uk/twiimages/kssaw003f1.jpg" TargetMode="External"/><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8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9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hyperlink" Target="http://images.google.co.in/imgres?imgurl=http://www.abadibaru.com/images/pgcm/BA200.jpg&amp;imgrefurl=http://www.abadibaru.com/pgcm.htm&amp;h=262&amp;w=250&amp;sz=96&amp;hl=en&amp;start=34&amp;um=1&amp;usg=__hpdNn71Q6qsWntqU57VLIdd-S_U=&amp;tbnid=VSaymAYCQvGiTM:&amp;tbnh=112&amp;tbnw=107&amp;prev=/images?q=Gas+cutting&amp;start=18&amp;ndsp=18&amp;um=1&amp;hl=en&amp;sa=N" TargetMode="External"/><Relationship Id="rId1" Type="http://schemas.openxmlformats.org/officeDocument/2006/relationships/slideLayout" Target="../slideLayouts/slideLayout4.xml"/><Relationship Id="rId5" Type="http://schemas.openxmlformats.org/officeDocument/2006/relationships/image" Target="../media/image78.jpeg"/><Relationship Id="rId4" Type="http://schemas.openxmlformats.org/officeDocument/2006/relationships/hyperlink" Target="http://en.wikipedia.org/wiki/Image:Railway-cutting-2-a.jpg"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685800" y="457200"/>
            <a:ext cx="7543800" cy="762000"/>
          </a:xfrm>
          <a:prstGeom prst="rect">
            <a:avLst/>
          </a:prstGeom>
          <a:noFill/>
          <a:ln w="9525">
            <a:noFill/>
            <a:miter lim="800000"/>
            <a:headEnd/>
            <a:tailEnd/>
          </a:ln>
          <a:effectLst/>
        </p:spPr>
        <p:txBody>
          <a:bodyPr>
            <a:spAutoFit/>
          </a:bodyPr>
          <a:lstStyle/>
          <a:p>
            <a:pPr algn="ctr" eaLnBrk="0" hangingPunct="0"/>
            <a:r>
              <a:rPr lang="en-US" sz="4400" b="1" dirty="0">
                <a:solidFill>
                  <a:srgbClr val="00279F"/>
                </a:solidFill>
              </a:rPr>
              <a:t>Welding</a:t>
            </a:r>
            <a:endParaRPr lang="en-GB" sz="4400" b="1" dirty="0">
              <a:solidFill>
                <a:srgbClr val="00279F"/>
              </a:solidFill>
            </a:endParaRPr>
          </a:p>
        </p:txBody>
      </p:sp>
      <p:sp>
        <p:nvSpPr>
          <p:cNvPr id="104451" name="AutoShape 3"/>
          <p:cNvSpPr>
            <a:spLocks noChangeArrowheads="1"/>
          </p:cNvSpPr>
          <p:nvPr/>
        </p:nvSpPr>
        <p:spPr bwMode="auto">
          <a:xfrm>
            <a:off x="228600" y="228600"/>
            <a:ext cx="8763000" cy="6400800"/>
          </a:xfrm>
          <a:prstGeom prst="roundRect">
            <a:avLst>
              <a:gd name="adj" fmla="val 2884"/>
            </a:avLst>
          </a:prstGeom>
          <a:noFill/>
          <a:ln w="38100">
            <a:solidFill>
              <a:srgbClr val="00FF00"/>
            </a:solidFill>
            <a:round/>
            <a:headEnd/>
            <a:tailEnd/>
          </a:ln>
          <a:effectLst/>
        </p:spPr>
        <p:txBody>
          <a:bodyPr wrap="none" anchor="ctr"/>
          <a:lstStyle/>
          <a:p>
            <a:endParaRPr lang="en-US"/>
          </a:p>
        </p:txBody>
      </p:sp>
      <p:pic>
        <p:nvPicPr>
          <p:cNvPr id="104454" name="Picture 6" descr="D:\resources\pictures\underwater_welding.jpg"/>
          <p:cNvPicPr>
            <a:picLocks noChangeAspect="1" noChangeArrowheads="1"/>
          </p:cNvPicPr>
          <p:nvPr/>
        </p:nvPicPr>
        <p:blipFill>
          <a:blip r:embed="rId2" cstate="print"/>
          <a:srcRect/>
          <a:stretch>
            <a:fillRect/>
          </a:stretch>
        </p:blipFill>
        <p:spPr bwMode="auto">
          <a:xfrm>
            <a:off x="762000" y="1752600"/>
            <a:ext cx="3167063" cy="3810000"/>
          </a:xfrm>
          <a:prstGeom prst="rect">
            <a:avLst/>
          </a:prstGeom>
          <a:noFill/>
        </p:spPr>
      </p:pic>
      <p:pic>
        <p:nvPicPr>
          <p:cNvPr id="104455" name="Picture 7" descr="D:\resources\pictures\mma welding.jpg"/>
          <p:cNvPicPr>
            <a:picLocks noChangeAspect="1" noChangeArrowheads="1"/>
          </p:cNvPicPr>
          <p:nvPr/>
        </p:nvPicPr>
        <p:blipFill>
          <a:blip r:embed="rId3" cstate="print"/>
          <a:srcRect/>
          <a:stretch>
            <a:fillRect/>
          </a:stretch>
        </p:blipFill>
        <p:spPr bwMode="auto">
          <a:xfrm>
            <a:off x="4343400" y="1752600"/>
            <a:ext cx="3581400" cy="38100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914400" y="609600"/>
            <a:ext cx="7772400" cy="579438"/>
          </a:xfrm>
          <a:prstGeom prst="rect">
            <a:avLst/>
          </a:prstGeom>
          <a:noFill/>
          <a:ln w="12700">
            <a:noFill/>
            <a:miter lim="800000"/>
            <a:headEnd type="none" w="sm" len="sm"/>
            <a:tailEnd type="none" w="sm" len="sm"/>
          </a:ln>
          <a:effectLst/>
        </p:spPr>
        <p:txBody>
          <a:bodyPr>
            <a:spAutoFit/>
          </a:bodyPr>
          <a:lstStyle/>
          <a:p>
            <a:pPr eaLnBrk="0" hangingPunct="0"/>
            <a:r>
              <a:rPr lang="en-IE" sz="3200" b="1">
                <a:solidFill>
                  <a:srgbClr val="00279F"/>
                </a:solidFill>
              </a:rPr>
              <a:t>T Joint</a:t>
            </a:r>
            <a:endParaRPr lang="en-GB" b="1"/>
          </a:p>
        </p:txBody>
      </p:sp>
      <p:sp>
        <p:nvSpPr>
          <p:cNvPr id="38916" name="Text Box 4"/>
          <p:cNvSpPr txBox="1">
            <a:spLocks noChangeArrowheads="1"/>
          </p:cNvSpPr>
          <p:nvPr/>
        </p:nvSpPr>
        <p:spPr bwMode="auto">
          <a:xfrm>
            <a:off x="1143000" y="1295400"/>
            <a:ext cx="3352800" cy="1679575"/>
          </a:xfrm>
          <a:prstGeom prst="rect">
            <a:avLst/>
          </a:prstGeom>
          <a:noFill/>
          <a:ln w="12700">
            <a:noFill/>
            <a:miter lim="800000"/>
            <a:headEnd type="none" w="sm" len="sm"/>
            <a:tailEnd type="none" w="sm" len="sm"/>
          </a:ln>
          <a:effectLst/>
        </p:spPr>
        <p:txBody>
          <a:bodyPr>
            <a:spAutoFit/>
          </a:bodyPr>
          <a:lstStyle/>
          <a:p>
            <a:pPr eaLnBrk="0" hangingPunct="0"/>
            <a:r>
              <a:rPr lang="en-US" sz="2600" dirty="0"/>
              <a:t>A joint between two members located approximately at right angles to each other</a:t>
            </a:r>
            <a:endParaRPr lang="en-GB" sz="2600" dirty="0"/>
          </a:p>
        </p:txBody>
      </p:sp>
      <p:graphicFrame>
        <p:nvGraphicFramePr>
          <p:cNvPr id="38917" name="Object 5"/>
          <p:cNvGraphicFramePr>
            <a:graphicFrameLocks noChangeAspect="1"/>
          </p:cNvGraphicFramePr>
          <p:nvPr/>
        </p:nvGraphicFramePr>
        <p:xfrm>
          <a:off x="609600" y="2971800"/>
          <a:ext cx="2697163" cy="3352800"/>
        </p:xfrm>
        <a:graphic>
          <a:graphicData uri="http://schemas.openxmlformats.org/presentationml/2006/ole">
            <p:oleObj spid="_x0000_s4098" name="Scanned Photo" r:id="rId4" imgW="6980952" imgH="10447619" progId="">
              <p:embed/>
            </p:oleObj>
          </a:graphicData>
        </a:graphic>
      </p:graphicFrame>
      <p:graphicFrame>
        <p:nvGraphicFramePr>
          <p:cNvPr id="38918" name="Object 6"/>
          <p:cNvGraphicFramePr>
            <a:graphicFrameLocks noChangeAspect="1"/>
          </p:cNvGraphicFramePr>
          <p:nvPr/>
        </p:nvGraphicFramePr>
        <p:xfrm>
          <a:off x="4343400" y="381000"/>
          <a:ext cx="3200400" cy="2438400"/>
        </p:xfrm>
        <a:graphic>
          <a:graphicData uri="http://schemas.openxmlformats.org/presentationml/2006/ole">
            <p:oleObj spid="_x0000_s4099" name="Scanned Photo" r:id="rId5" imgW="7666667" imgH="4619048" progId="">
              <p:embed/>
            </p:oleObj>
          </a:graphicData>
        </a:graphic>
      </p:graphicFrame>
      <p:graphicFrame>
        <p:nvGraphicFramePr>
          <p:cNvPr id="38919" name="Object 7"/>
          <p:cNvGraphicFramePr>
            <a:graphicFrameLocks noChangeAspect="1"/>
          </p:cNvGraphicFramePr>
          <p:nvPr/>
        </p:nvGraphicFramePr>
        <p:xfrm>
          <a:off x="5715000" y="2743200"/>
          <a:ext cx="2724150" cy="3302000"/>
        </p:xfrm>
        <a:graphic>
          <a:graphicData uri="http://schemas.openxmlformats.org/presentationml/2006/ole">
            <p:oleObj spid="_x0000_s4100" name="Photo Editor Photo" r:id="rId6" imgW="7361905" imgH="10980952" progId="">
              <p:embed/>
            </p:oleObj>
          </a:graphicData>
        </a:graphic>
      </p:graphicFrame>
      <p:graphicFrame>
        <p:nvGraphicFramePr>
          <p:cNvPr id="38920" name="Object 8"/>
          <p:cNvGraphicFramePr>
            <a:graphicFrameLocks noChangeAspect="1"/>
          </p:cNvGraphicFramePr>
          <p:nvPr/>
        </p:nvGraphicFramePr>
        <p:xfrm>
          <a:off x="3200400" y="2971800"/>
          <a:ext cx="2514600" cy="3352800"/>
        </p:xfrm>
        <a:graphic>
          <a:graphicData uri="http://schemas.openxmlformats.org/presentationml/2006/ole">
            <p:oleObj spid="_x0000_s4101" name="Photo Editor Photo" r:id="rId7" imgW="8276190" imgH="11323810" progId="">
              <p:embed/>
            </p:oleObj>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920"/>
                                        </p:tgtEl>
                                        <p:attrNameLst>
                                          <p:attrName>style.visibility</p:attrName>
                                        </p:attrNameLst>
                                      </p:cBhvr>
                                      <p:to>
                                        <p:strVal val="visible"/>
                                      </p:to>
                                    </p:set>
                                    <p:anim calcmode="lin" valueType="num">
                                      <p:cBhvr additive="base">
                                        <p:cTn id="7" dur="500" fill="hold"/>
                                        <p:tgtEl>
                                          <p:spTgt spid="38920"/>
                                        </p:tgtEl>
                                        <p:attrNameLst>
                                          <p:attrName>ppt_x</p:attrName>
                                        </p:attrNameLst>
                                      </p:cBhvr>
                                      <p:tavLst>
                                        <p:tav tm="0">
                                          <p:val>
                                            <p:strVal val="0-#ppt_w/2"/>
                                          </p:val>
                                        </p:tav>
                                        <p:tav tm="100000">
                                          <p:val>
                                            <p:strVal val="#ppt_x"/>
                                          </p:val>
                                        </p:tav>
                                      </p:tavLst>
                                    </p:anim>
                                    <p:anim calcmode="lin" valueType="num">
                                      <p:cBhvr additive="base">
                                        <p:cTn id="8" dur="500" fill="hold"/>
                                        <p:tgtEl>
                                          <p:spTgt spid="3892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z="3200" b="1" u="sng"/>
              <a:t>Soldering</a:t>
            </a:r>
            <a:r>
              <a:rPr lang="en-US"/>
              <a:t> </a:t>
            </a:r>
          </a:p>
        </p:txBody>
      </p:sp>
      <p:sp>
        <p:nvSpPr>
          <p:cNvPr id="40963" name="Rectangle 3"/>
          <p:cNvSpPr>
            <a:spLocks noGrp="1" noChangeArrowheads="1"/>
          </p:cNvSpPr>
          <p:nvPr>
            <p:ph type="body" sz="half" idx="1"/>
          </p:nvPr>
        </p:nvSpPr>
        <p:spPr/>
        <p:txBody>
          <a:bodyPr/>
          <a:lstStyle/>
          <a:p>
            <a:r>
              <a:rPr lang="en-US" sz="1800"/>
              <a:t>It   is a low temperature joining process. It is performed at temperatures below 840ºF for joining.  </a:t>
            </a:r>
          </a:p>
          <a:p>
            <a:r>
              <a:rPr lang="en-US" sz="1800"/>
              <a:t>Soldering is used for,</a:t>
            </a:r>
          </a:p>
          <a:p>
            <a:pPr lvl="2"/>
            <a:r>
              <a:rPr lang="en-US" sz="1800"/>
              <a:t>Sealing, as in automotive radiators or tin cans</a:t>
            </a:r>
          </a:p>
          <a:p>
            <a:pPr lvl="2"/>
            <a:r>
              <a:rPr lang="en-US" sz="1800"/>
              <a:t>Electrical Connections</a:t>
            </a:r>
          </a:p>
          <a:p>
            <a:pPr lvl="2"/>
            <a:r>
              <a:rPr lang="en-US" sz="1800"/>
              <a:t>Joining thermally sensitive components</a:t>
            </a:r>
          </a:p>
          <a:p>
            <a:pPr lvl="2"/>
            <a:r>
              <a:rPr lang="en-US" sz="1800"/>
              <a:t>Joining dissimilar metals</a:t>
            </a:r>
          </a:p>
          <a:p>
            <a:pPr lvl="2">
              <a:buFontTx/>
              <a:buNone/>
            </a:pPr>
            <a:endParaRPr lang="en-US" sz="1800"/>
          </a:p>
        </p:txBody>
      </p:sp>
      <p:pic>
        <p:nvPicPr>
          <p:cNvPr id="40967" name="Picture 7"/>
          <p:cNvPicPr>
            <a:picLocks noGrp="1" noChangeAspect="1" noChangeArrowheads="1"/>
          </p:cNvPicPr>
          <p:nvPr>
            <p:ph sz="half" idx="2"/>
          </p:nvPr>
        </p:nvPicPr>
        <p:blipFill>
          <a:blip r:embed="rId2" cstate="print"/>
          <a:srcRect/>
          <a:stretch>
            <a:fillRect/>
          </a:stretch>
        </p:blipFill>
        <p:spPr>
          <a:xfrm>
            <a:off x="4648200" y="1676400"/>
            <a:ext cx="3814763" cy="4038600"/>
          </a:xfrm>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914400" y="609600"/>
            <a:ext cx="7772400" cy="579438"/>
          </a:xfrm>
          <a:prstGeom prst="rect">
            <a:avLst/>
          </a:prstGeom>
          <a:noFill/>
          <a:ln w="12700">
            <a:noFill/>
            <a:miter lim="800000"/>
            <a:headEnd type="none" w="sm" len="sm"/>
            <a:tailEnd type="none" w="sm" len="sm"/>
          </a:ln>
          <a:effectLst/>
        </p:spPr>
        <p:txBody>
          <a:bodyPr>
            <a:spAutoFit/>
          </a:bodyPr>
          <a:lstStyle/>
          <a:p>
            <a:pPr eaLnBrk="0" hangingPunct="0"/>
            <a:r>
              <a:rPr lang="en-IE" sz="3200" b="1">
                <a:solidFill>
                  <a:srgbClr val="00279F"/>
                </a:solidFill>
              </a:rPr>
              <a:t>Corner Joint</a:t>
            </a:r>
            <a:endParaRPr lang="en-GB" b="1"/>
          </a:p>
        </p:txBody>
      </p:sp>
      <p:graphicFrame>
        <p:nvGraphicFramePr>
          <p:cNvPr id="39940" name="Object 4"/>
          <p:cNvGraphicFramePr>
            <a:graphicFrameLocks noChangeAspect="1"/>
          </p:cNvGraphicFramePr>
          <p:nvPr/>
        </p:nvGraphicFramePr>
        <p:xfrm>
          <a:off x="4800600" y="304800"/>
          <a:ext cx="3200400" cy="2514600"/>
        </p:xfrm>
        <a:graphic>
          <a:graphicData uri="http://schemas.openxmlformats.org/presentationml/2006/ole">
            <p:oleObj spid="_x0000_s7170" name="Scanned Photo" r:id="rId3" imgW="7361905" imgH="5342857" progId="">
              <p:embed/>
            </p:oleObj>
          </a:graphicData>
        </a:graphic>
      </p:graphicFrame>
      <p:sp>
        <p:nvSpPr>
          <p:cNvPr id="39941" name="Text Box 5"/>
          <p:cNvSpPr txBox="1">
            <a:spLocks noChangeArrowheads="1"/>
          </p:cNvSpPr>
          <p:nvPr/>
        </p:nvSpPr>
        <p:spPr bwMode="auto">
          <a:xfrm>
            <a:off x="838200" y="1371600"/>
            <a:ext cx="3276600" cy="1679575"/>
          </a:xfrm>
          <a:prstGeom prst="rect">
            <a:avLst/>
          </a:prstGeom>
          <a:noFill/>
          <a:ln w="12700">
            <a:noFill/>
            <a:miter lim="800000"/>
            <a:headEnd type="none" w="sm" len="sm"/>
            <a:tailEnd type="none" w="sm" len="sm"/>
          </a:ln>
          <a:effectLst/>
        </p:spPr>
        <p:txBody>
          <a:bodyPr>
            <a:spAutoFit/>
          </a:bodyPr>
          <a:lstStyle/>
          <a:p>
            <a:pPr eaLnBrk="0" hangingPunct="0"/>
            <a:r>
              <a:rPr lang="en-US" sz="2600"/>
              <a:t>A joint between two members located at right angles to each other</a:t>
            </a:r>
            <a:endParaRPr lang="en-GB" sz="2600"/>
          </a:p>
        </p:txBody>
      </p:sp>
      <p:grpSp>
        <p:nvGrpSpPr>
          <p:cNvPr id="2" name="Group 6"/>
          <p:cNvGrpSpPr>
            <a:grpSpLocks/>
          </p:cNvGrpSpPr>
          <p:nvPr/>
        </p:nvGrpSpPr>
        <p:grpSpPr bwMode="auto">
          <a:xfrm>
            <a:off x="685800" y="2667000"/>
            <a:ext cx="7924800" cy="3276600"/>
            <a:chOff x="576" y="1296"/>
            <a:chExt cx="4992" cy="2208"/>
          </a:xfrm>
        </p:grpSpPr>
        <p:graphicFrame>
          <p:nvGraphicFramePr>
            <p:cNvPr id="39943" name="Object 7"/>
            <p:cNvGraphicFramePr>
              <a:graphicFrameLocks noChangeAspect="1"/>
            </p:cNvGraphicFramePr>
            <p:nvPr/>
          </p:nvGraphicFramePr>
          <p:xfrm>
            <a:off x="576" y="1296"/>
            <a:ext cx="1760" cy="2208"/>
          </p:xfrm>
          <a:graphic>
            <a:graphicData uri="http://schemas.openxmlformats.org/presentationml/2006/ole">
              <p:oleObj spid="_x0000_s7171" name="Photo Editor Photo" r:id="rId4" imgW="6792273" imgH="9116698" progId="">
                <p:embed/>
              </p:oleObj>
            </a:graphicData>
          </a:graphic>
        </p:graphicFrame>
        <p:graphicFrame>
          <p:nvGraphicFramePr>
            <p:cNvPr id="39944" name="Object 8"/>
            <p:cNvGraphicFramePr>
              <a:graphicFrameLocks noChangeAspect="1"/>
            </p:cNvGraphicFramePr>
            <p:nvPr/>
          </p:nvGraphicFramePr>
          <p:xfrm>
            <a:off x="2256" y="1296"/>
            <a:ext cx="3312" cy="2208"/>
          </p:xfrm>
          <a:graphic>
            <a:graphicData uri="http://schemas.openxmlformats.org/presentationml/2006/ole">
              <p:oleObj spid="_x0000_s7172" name="Photo Editor Photo" r:id="rId5" imgW="12847619" imgH="8733333" progId="">
                <p:embed/>
              </p:oleObj>
            </a:graphicData>
          </a:graphic>
        </p:graphicFrame>
      </p:grpSp>
    </p:spTree>
  </p:cSld>
  <p:clrMapOvr>
    <a:masterClrMapping/>
  </p:clrMapOvr>
  <p:transition advClick="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WordArt 5"/>
          <p:cNvSpPr>
            <a:spLocks noChangeArrowheads="1" noChangeShapeType="1" noTextEdit="1"/>
          </p:cNvSpPr>
          <p:nvPr/>
        </p:nvSpPr>
        <p:spPr bwMode="auto">
          <a:xfrm>
            <a:off x="457200" y="1524000"/>
            <a:ext cx="8305800" cy="3581400"/>
          </a:xfrm>
          <a:prstGeom prst="rect">
            <a:avLst/>
          </a:prstGeom>
          <a:ln>
            <a:solidFill>
              <a:schemeClr val="accent1">
                <a:alpha val="96000"/>
              </a:schemeClr>
            </a:solidFill>
          </a:ln>
        </p:spPr>
        <p:txBody>
          <a:bodyPr wrap="none" fromWordArt="1">
            <a:prstTxWarp prst="textPlain">
              <a:avLst>
                <a:gd name="adj" fmla="val 50000"/>
              </a:avLst>
            </a:prstTxWarp>
            <a:scene3d>
              <a:camera prst="legacyObliqueRight"/>
              <a:lightRig rig="legacyHarsh3" dir="t"/>
            </a:scene3d>
            <a:sp3d extrusionH="100000" prstMaterial="legacyMatte">
              <a:bevelT w="38100" h="38100"/>
              <a:extrusionClr>
                <a:srgbClr val="FF3300"/>
              </a:extrusionClr>
            </a:sp3d>
          </a:bodyPr>
          <a:lstStyle/>
          <a:p>
            <a:pPr algn="ctr"/>
            <a:r>
              <a:rPr lang="en-US" sz="1200" kern="10" dirty="0">
                <a:ln w="9525">
                  <a:round/>
                  <a:headEnd/>
                  <a:tailEnd/>
                </a:ln>
                <a:solidFill>
                  <a:srgbClr val="002060"/>
                </a:solidFill>
                <a:effectLst>
                  <a:outerShdw blurRad="50800" dist="50800" dir="5400000" algn="ctr" rotWithShape="0">
                    <a:schemeClr val="accent6">
                      <a:lumMod val="40000"/>
                      <a:lumOff val="60000"/>
                    </a:schemeClr>
                  </a:outerShdw>
                </a:effectLst>
                <a:latin typeface="Arial Black"/>
              </a:rPr>
              <a:t>WELDING</a:t>
            </a:r>
            <a:r>
              <a:rPr lang="en-US" sz="1200" kern="10" dirty="0">
                <a:ln w="9525">
                  <a:round/>
                  <a:headEnd/>
                  <a:tailEnd/>
                </a:ln>
                <a:gradFill flip="none"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lin ang="5400000" scaled="0"/>
                  <a:tileRect r="-100000" b="-100000"/>
                </a:gradFill>
                <a:effectLst>
                  <a:outerShdw blurRad="50800" dist="50800" dir="5400000" algn="ctr" rotWithShape="0">
                    <a:schemeClr val="accent6">
                      <a:lumMod val="40000"/>
                      <a:lumOff val="60000"/>
                    </a:schemeClr>
                  </a:outerShdw>
                </a:effectLst>
                <a:latin typeface="Arial Black"/>
              </a:rPr>
              <a:t> </a:t>
            </a:r>
            <a:endParaRPr lang="en-US" sz="2000" kern="10" dirty="0">
              <a:ln w="9525">
                <a:round/>
                <a:headEnd/>
                <a:tailEnd/>
              </a:ln>
              <a:gradFill flip="none"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lin ang="5400000" scaled="0"/>
                <a:tileRect r="-100000" b="-100000"/>
              </a:gradFill>
              <a:effectLst>
                <a:outerShdw blurRad="50800" dist="50800" dir="5400000" algn="ctr" rotWithShape="0">
                  <a:schemeClr val="accent6">
                    <a:lumMod val="40000"/>
                    <a:lumOff val="60000"/>
                  </a:schemeClr>
                </a:outerShdw>
              </a:effectLst>
              <a:latin typeface="Arial Black"/>
            </a:endParaRPr>
          </a:p>
          <a:p>
            <a:pPr algn="ctr"/>
            <a:r>
              <a:rPr lang="en-US" sz="1050" kern="10" dirty="0" smtClean="0">
                <a:ln w="9525">
                  <a:round/>
                  <a:headEnd/>
                  <a:tailEnd/>
                </a:ln>
                <a:solidFill>
                  <a:srgbClr val="002060"/>
                </a:solidFill>
                <a:effectLst>
                  <a:outerShdw blurRad="50800" dist="50800" dir="5400000" algn="ctr" rotWithShape="0">
                    <a:schemeClr val="accent6">
                      <a:lumMod val="40000"/>
                      <a:lumOff val="60000"/>
                    </a:schemeClr>
                  </a:outerShdw>
                </a:effectLst>
                <a:latin typeface="Arial Black"/>
              </a:rPr>
              <a:t>PROCESSES</a:t>
            </a:r>
            <a:endParaRPr lang="en-US" sz="1050" kern="10" dirty="0">
              <a:ln w="9525">
                <a:round/>
                <a:headEnd/>
                <a:tailEnd/>
              </a:ln>
              <a:solidFill>
                <a:srgbClr val="002060"/>
              </a:solidFill>
              <a:effectLst>
                <a:outerShdw blurRad="50800" dist="50800" dir="5400000" algn="ctr" rotWithShape="0">
                  <a:schemeClr val="accent6">
                    <a:lumMod val="40000"/>
                    <a:lumOff val="60000"/>
                  </a:schemeClr>
                </a:outerShdw>
              </a:effectLst>
              <a:latin typeface="Arial Black"/>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838200" y="0"/>
            <a:ext cx="7772400" cy="685800"/>
          </a:xfrm>
          <a:prstGeom prst="rect">
            <a:avLst/>
          </a:prstGeom>
          <a:noFill/>
          <a:ln w="9525">
            <a:noFill/>
            <a:miter lim="800000"/>
            <a:headEnd/>
            <a:tailEnd/>
          </a:ln>
        </p:spPr>
        <p:txBody>
          <a:bodyPr lIns="92075" tIns="46038" rIns="92075" bIns="46038" anchor="ctr"/>
          <a:lstStyle/>
          <a:p>
            <a:pPr algn="ctr"/>
            <a:r>
              <a:rPr lang="en-US" sz="2800">
                <a:solidFill>
                  <a:schemeClr val="tx2"/>
                </a:solidFill>
              </a:rPr>
              <a:t>Diversity of welding processes</a:t>
            </a:r>
          </a:p>
        </p:txBody>
      </p:sp>
      <p:sp>
        <p:nvSpPr>
          <p:cNvPr id="10243" name="Text Box 3"/>
          <p:cNvSpPr txBox="1">
            <a:spLocks noChangeArrowheads="1"/>
          </p:cNvSpPr>
          <p:nvPr/>
        </p:nvSpPr>
        <p:spPr bwMode="auto">
          <a:xfrm>
            <a:off x="3505200" y="1143000"/>
            <a:ext cx="2133600" cy="406400"/>
          </a:xfrm>
          <a:prstGeom prst="rect">
            <a:avLst/>
          </a:prstGeom>
          <a:noFill/>
          <a:ln w="9525">
            <a:solidFill>
              <a:srgbClr val="FFFFFF"/>
            </a:solidFill>
            <a:miter lim="800000"/>
            <a:headEnd/>
            <a:tailEnd/>
          </a:ln>
        </p:spPr>
        <p:txBody>
          <a:bodyPr>
            <a:spAutoFit/>
          </a:bodyPr>
          <a:lstStyle/>
          <a:p>
            <a:pPr algn="ctr">
              <a:spcBef>
                <a:spcPct val="50000"/>
              </a:spcBef>
            </a:pPr>
            <a:r>
              <a:rPr lang="en-US" sz="2000">
                <a:latin typeface="Times New Roman" pitchFamily="18" charset="0"/>
              </a:rPr>
              <a:t>Welding</a:t>
            </a:r>
          </a:p>
        </p:txBody>
      </p:sp>
      <p:sp>
        <p:nvSpPr>
          <p:cNvPr id="10244" name="Text Box 4"/>
          <p:cNvSpPr txBox="1">
            <a:spLocks noChangeArrowheads="1"/>
          </p:cNvSpPr>
          <p:nvPr/>
        </p:nvSpPr>
        <p:spPr bwMode="auto">
          <a:xfrm>
            <a:off x="457200" y="1905000"/>
            <a:ext cx="2133600" cy="314325"/>
          </a:xfrm>
          <a:prstGeom prst="rect">
            <a:avLst/>
          </a:prstGeom>
          <a:noFill/>
          <a:ln w="9525">
            <a:solidFill>
              <a:srgbClr val="FFFFFF"/>
            </a:solidFill>
            <a:miter lim="800000"/>
            <a:headEnd/>
            <a:tailEnd/>
          </a:ln>
        </p:spPr>
        <p:txBody>
          <a:bodyPr>
            <a:spAutoFit/>
          </a:bodyPr>
          <a:lstStyle/>
          <a:p>
            <a:pPr algn="ctr">
              <a:spcBef>
                <a:spcPct val="50000"/>
              </a:spcBef>
            </a:pPr>
            <a:r>
              <a:rPr lang="en-US" sz="1400" b="1">
                <a:latin typeface="Times New Roman" pitchFamily="18" charset="0"/>
              </a:rPr>
              <a:t>Solid state welding</a:t>
            </a:r>
          </a:p>
        </p:txBody>
      </p:sp>
      <p:sp>
        <p:nvSpPr>
          <p:cNvPr id="10245" name="Text Box 5"/>
          <p:cNvSpPr txBox="1">
            <a:spLocks noChangeArrowheads="1"/>
          </p:cNvSpPr>
          <p:nvPr/>
        </p:nvSpPr>
        <p:spPr bwMode="auto">
          <a:xfrm>
            <a:off x="6553200" y="1905000"/>
            <a:ext cx="2133600" cy="314325"/>
          </a:xfrm>
          <a:prstGeom prst="rect">
            <a:avLst/>
          </a:prstGeom>
          <a:noFill/>
          <a:ln w="9525">
            <a:solidFill>
              <a:srgbClr val="FFFFFF"/>
            </a:solidFill>
            <a:miter lim="800000"/>
            <a:headEnd/>
            <a:tailEnd/>
          </a:ln>
        </p:spPr>
        <p:txBody>
          <a:bodyPr>
            <a:spAutoFit/>
          </a:bodyPr>
          <a:lstStyle/>
          <a:p>
            <a:pPr algn="ctr">
              <a:spcBef>
                <a:spcPct val="50000"/>
              </a:spcBef>
            </a:pPr>
            <a:r>
              <a:rPr lang="en-US" sz="1400" b="1">
                <a:latin typeface="Times New Roman" pitchFamily="18" charset="0"/>
              </a:rPr>
              <a:t>Soldering and brazing</a:t>
            </a:r>
          </a:p>
        </p:txBody>
      </p:sp>
      <p:sp>
        <p:nvSpPr>
          <p:cNvPr id="10246" name="Text Box 6"/>
          <p:cNvSpPr txBox="1">
            <a:spLocks noChangeArrowheads="1"/>
          </p:cNvSpPr>
          <p:nvPr/>
        </p:nvSpPr>
        <p:spPr bwMode="auto">
          <a:xfrm>
            <a:off x="3505200" y="1905000"/>
            <a:ext cx="2133600" cy="314325"/>
          </a:xfrm>
          <a:prstGeom prst="rect">
            <a:avLst/>
          </a:prstGeom>
          <a:noFill/>
          <a:ln w="9525">
            <a:solidFill>
              <a:srgbClr val="FFFFFF"/>
            </a:solidFill>
            <a:miter lim="800000"/>
            <a:headEnd/>
            <a:tailEnd/>
          </a:ln>
        </p:spPr>
        <p:txBody>
          <a:bodyPr>
            <a:spAutoFit/>
          </a:bodyPr>
          <a:lstStyle/>
          <a:p>
            <a:pPr algn="ctr">
              <a:spcBef>
                <a:spcPct val="50000"/>
              </a:spcBef>
            </a:pPr>
            <a:r>
              <a:rPr lang="en-US" sz="1400" b="1">
                <a:latin typeface="Times New Roman" pitchFamily="18" charset="0"/>
              </a:rPr>
              <a:t>Fusion welding</a:t>
            </a:r>
          </a:p>
        </p:txBody>
      </p:sp>
      <p:sp>
        <p:nvSpPr>
          <p:cNvPr id="10247" name="Text Box 7"/>
          <p:cNvSpPr txBox="1">
            <a:spLocks noChangeArrowheads="1"/>
          </p:cNvSpPr>
          <p:nvPr/>
        </p:nvSpPr>
        <p:spPr bwMode="auto">
          <a:xfrm>
            <a:off x="3505200" y="3124200"/>
            <a:ext cx="2133600" cy="314325"/>
          </a:xfrm>
          <a:prstGeom prst="rect">
            <a:avLst/>
          </a:prstGeom>
          <a:noFill/>
          <a:ln w="9525">
            <a:solidFill>
              <a:srgbClr val="FFFFFF"/>
            </a:solidFill>
            <a:miter lim="800000"/>
            <a:headEnd/>
            <a:tailEnd/>
          </a:ln>
        </p:spPr>
        <p:txBody>
          <a:bodyPr>
            <a:spAutoFit/>
          </a:bodyPr>
          <a:lstStyle/>
          <a:p>
            <a:pPr algn="ctr">
              <a:spcBef>
                <a:spcPct val="50000"/>
              </a:spcBef>
            </a:pPr>
            <a:r>
              <a:rPr lang="en-US" sz="1400" b="1">
                <a:latin typeface="Times New Roman" pitchFamily="18" charset="0"/>
              </a:rPr>
              <a:t>Electrical energy </a:t>
            </a:r>
          </a:p>
        </p:txBody>
      </p:sp>
      <p:sp>
        <p:nvSpPr>
          <p:cNvPr id="10248" name="Text Box 8"/>
          <p:cNvSpPr txBox="1">
            <a:spLocks noChangeArrowheads="1"/>
          </p:cNvSpPr>
          <p:nvPr/>
        </p:nvSpPr>
        <p:spPr bwMode="auto">
          <a:xfrm>
            <a:off x="6553200" y="3124200"/>
            <a:ext cx="2133600" cy="314325"/>
          </a:xfrm>
          <a:prstGeom prst="rect">
            <a:avLst/>
          </a:prstGeom>
          <a:noFill/>
          <a:ln w="9525">
            <a:solidFill>
              <a:srgbClr val="FFFFFF"/>
            </a:solidFill>
            <a:miter lim="800000"/>
            <a:headEnd/>
            <a:tailEnd/>
          </a:ln>
        </p:spPr>
        <p:txBody>
          <a:bodyPr>
            <a:spAutoFit/>
          </a:bodyPr>
          <a:lstStyle/>
          <a:p>
            <a:pPr algn="ctr">
              <a:spcBef>
                <a:spcPct val="50000"/>
              </a:spcBef>
            </a:pPr>
            <a:r>
              <a:rPr lang="en-US" sz="1400" b="1">
                <a:latin typeface="Times New Roman" pitchFamily="18" charset="0"/>
              </a:rPr>
              <a:t>Chemical energy</a:t>
            </a:r>
          </a:p>
        </p:txBody>
      </p:sp>
      <p:sp>
        <p:nvSpPr>
          <p:cNvPr id="10249" name="Text Box 9"/>
          <p:cNvSpPr txBox="1">
            <a:spLocks noChangeArrowheads="1"/>
          </p:cNvSpPr>
          <p:nvPr/>
        </p:nvSpPr>
        <p:spPr bwMode="auto">
          <a:xfrm>
            <a:off x="6705600" y="4343400"/>
            <a:ext cx="1447800" cy="314325"/>
          </a:xfrm>
          <a:prstGeom prst="rect">
            <a:avLst/>
          </a:prstGeom>
          <a:noFill/>
          <a:ln w="9525">
            <a:solidFill>
              <a:srgbClr val="FFFFFF"/>
            </a:solidFill>
            <a:miter lim="800000"/>
            <a:headEnd/>
            <a:tailEnd/>
          </a:ln>
        </p:spPr>
        <p:txBody>
          <a:bodyPr>
            <a:spAutoFit/>
          </a:bodyPr>
          <a:lstStyle/>
          <a:p>
            <a:pPr algn="ctr">
              <a:spcBef>
                <a:spcPct val="50000"/>
              </a:spcBef>
            </a:pPr>
            <a:r>
              <a:rPr lang="en-US" sz="1400" b="1">
                <a:latin typeface="Times New Roman" pitchFamily="18" charset="0"/>
              </a:rPr>
              <a:t>Other processes </a:t>
            </a:r>
          </a:p>
        </p:txBody>
      </p:sp>
      <p:sp>
        <p:nvSpPr>
          <p:cNvPr id="10250" name="Text Box 10"/>
          <p:cNvSpPr txBox="1">
            <a:spLocks noChangeArrowheads="1"/>
          </p:cNvSpPr>
          <p:nvPr/>
        </p:nvSpPr>
        <p:spPr bwMode="auto">
          <a:xfrm>
            <a:off x="4724400" y="4343400"/>
            <a:ext cx="1524000" cy="527050"/>
          </a:xfrm>
          <a:prstGeom prst="rect">
            <a:avLst/>
          </a:prstGeom>
          <a:noFill/>
          <a:ln w="9525">
            <a:solidFill>
              <a:srgbClr val="FFFFFF"/>
            </a:solidFill>
            <a:miter lim="800000"/>
            <a:headEnd/>
            <a:tailEnd/>
          </a:ln>
        </p:spPr>
        <p:txBody>
          <a:bodyPr>
            <a:spAutoFit/>
          </a:bodyPr>
          <a:lstStyle/>
          <a:p>
            <a:pPr algn="ctr">
              <a:spcBef>
                <a:spcPct val="50000"/>
              </a:spcBef>
            </a:pPr>
            <a:r>
              <a:rPr lang="en-US" sz="1400" b="1">
                <a:latin typeface="Times New Roman" pitchFamily="18" charset="0"/>
              </a:rPr>
              <a:t>Non consumable electrode </a:t>
            </a:r>
          </a:p>
        </p:txBody>
      </p:sp>
      <p:sp>
        <p:nvSpPr>
          <p:cNvPr id="10251" name="Text Box 11"/>
          <p:cNvSpPr txBox="1">
            <a:spLocks noChangeArrowheads="1"/>
          </p:cNvSpPr>
          <p:nvPr/>
        </p:nvSpPr>
        <p:spPr bwMode="auto">
          <a:xfrm>
            <a:off x="2590800" y="4343400"/>
            <a:ext cx="1905000" cy="314325"/>
          </a:xfrm>
          <a:prstGeom prst="rect">
            <a:avLst/>
          </a:prstGeom>
          <a:noFill/>
          <a:ln w="9525">
            <a:solidFill>
              <a:srgbClr val="FFFFFF"/>
            </a:solidFill>
            <a:miter lim="800000"/>
            <a:headEnd/>
            <a:tailEnd/>
          </a:ln>
        </p:spPr>
        <p:txBody>
          <a:bodyPr>
            <a:spAutoFit/>
          </a:bodyPr>
          <a:lstStyle/>
          <a:p>
            <a:pPr algn="ctr">
              <a:spcBef>
                <a:spcPct val="50000"/>
              </a:spcBef>
            </a:pPr>
            <a:r>
              <a:rPr lang="en-US" sz="1400" b="1">
                <a:latin typeface="Times New Roman" pitchFamily="18" charset="0"/>
              </a:rPr>
              <a:t>Consumable electrode </a:t>
            </a:r>
          </a:p>
        </p:txBody>
      </p:sp>
      <p:sp>
        <p:nvSpPr>
          <p:cNvPr id="10252" name="Text Box 12"/>
          <p:cNvSpPr txBox="1">
            <a:spLocks noChangeArrowheads="1"/>
          </p:cNvSpPr>
          <p:nvPr/>
        </p:nvSpPr>
        <p:spPr bwMode="auto">
          <a:xfrm>
            <a:off x="457200" y="2286000"/>
            <a:ext cx="1565275" cy="2538413"/>
          </a:xfrm>
          <a:prstGeom prst="rect">
            <a:avLst/>
          </a:prstGeom>
          <a:noFill/>
          <a:ln w="9525">
            <a:noFill/>
            <a:miter lim="800000"/>
            <a:headEnd/>
            <a:tailEnd/>
          </a:ln>
        </p:spPr>
        <p:txBody>
          <a:bodyPr wrap="none"/>
          <a:lstStyle/>
          <a:p>
            <a:pPr>
              <a:spcBef>
                <a:spcPct val="50000"/>
              </a:spcBef>
            </a:pPr>
            <a:r>
              <a:rPr lang="en-US" sz="1400" dirty="0">
                <a:solidFill>
                  <a:srgbClr val="FF0000"/>
                </a:solidFill>
                <a:latin typeface="Times New Roman" pitchFamily="18" charset="0"/>
              </a:rPr>
              <a:t>Resistance welding </a:t>
            </a:r>
          </a:p>
          <a:p>
            <a:pPr>
              <a:spcBef>
                <a:spcPct val="50000"/>
              </a:spcBef>
            </a:pPr>
            <a:r>
              <a:rPr lang="en-US" sz="1400" dirty="0">
                <a:latin typeface="Times New Roman" pitchFamily="18" charset="0"/>
              </a:rPr>
              <a:t>Cold welding</a:t>
            </a:r>
            <a:endParaRPr lang="en-US" sz="1400" dirty="0">
              <a:solidFill>
                <a:schemeClr val="hlink"/>
              </a:solidFill>
              <a:latin typeface="Times New Roman" pitchFamily="18" charset="0"/>
            </a:endParaRPr>
          </a:p>
          <a:p>
            <a:pPr>
              <a:spcBef>
                <a:spcPct val="50000"/>
              </a:spcBef>
            </a:pPr>
            <a:r>
              <a:rPr lang="en-US" sz="1400" dirty="0">
                <a:latin typeface="Times New Roman" pitchFamily="18" charset="0"/>
              </a:rPr>
              <a:t>Friction welding </a:t>
            </a:r>
          </a:p>
          <a:p>
            <a:pPr>
              <a:spcBef>
                <a:spcPct val="50000"/>
              </a:spcBef>
            </a:pPr>
            <a:r>
              <a:rPr lang="en-US" sz="1400" dirty="0">
                <a:latin typeface="Times New Roman" pitchFamily="18" charset="0"/>
              </a:rPr>
              <a:t>Diffusion welding</a:t>
            </a:r>
          </a:p>
          <a:p>
            <a:pPr>
              <a:spcBef>
                <a:spcPct val="50000"/>
              </a:spcBef>
            </a:pPr>
            <a:r>
              <a:rPr lang="en-US" sz="1400" dirty="0">
                <a:latin typeface="Times New Roman" pitchFamily="18" charset="0"/>
              </a:rPr>
              <a:t>Flash welding</a:t>
            </a:r>
          </a:p>
          <a:p>
            <a:pPr>
              <a:spcBef>
                <a:spcPct val="50000"/>
              </a:spcBef>
            </a:pPr>
            <a:r>
              <a:rPr lang="en-US" sz="1400" dirty="0">
                <a:latin typeface="Times New Roman" pitchFamily="18" charset="0"/>
              </a:rPr>
              <a:t>Ultrasonic welding</a:t>
            </a:r>
          </a:p>
          <a:p>
            <a:pPr>
              <a:spcBef>
                <a:spcPct val="50000"/>
              </a:spcBef>
            </a:pPr>
            <a:r>
              <a:rPr lang="en-US" sz="1400" dirty="0">
                <a:latin typeface="Times New Roman" pitchFamily="18" charset="0"/>
              </a:rPr>
              <a:t>Explosion welding</a:t>
            </a:r>
          </a:p>
          <a:p>
            <a:pPr>
              <a:spcBef>
                <a:spcPct val="50000"/>
              </a:spcBef>
            </a:pPr>
            <a:endParaRPr lang="en-US" sz="1400" dirty="0">
              <a:latin typeface="Times New Roman" pitchFamily="18" charset="0"/>
            </a:endParaRPr>
          </a:p>
        </p:txBody>
      </p:sp>
      <p:sp>
        <p:nvSpPr>
          <p:cNvPr id="10253" name="Text Box 13"/>
          <p:cNvSpPr txBox="1">
            <a:spLocks noChangeArrowheads="1"/>
          </p:cNvSpPr>
          <p:nvPr/>
        </p:nvSpPr>
        <p:spPr bwMode="auto">
          <a:xfrm>
            <a:off x="2438400" y="4724400"/>
            <a:ext cx="2133600" cy="1923604"/>
          </a:xfrm>
          <a:prstGeom prst="rect">
            <a:avLst/>
          </a:prstGeom>
          <a:noFill/>
          <a:ln w="9525">
            <a:noFill/>
            <a:miter lim="800000"/>
            <a:headEnd/>
            <a:tailEnd/>
          </a:ln>
        </p:spPr>
        <p:txBody>
          <a:bodyPr>
            <a:spAutoFit/>
          </a:bodyPr>
          <a:lstStyle/>
          <a:p>
            <a:pPr>
              <a:spcBef>
                <a:spcPct val="50000"/>
              </a:spcBef>
            </a:pPr>
            <a:r>
              <a:rPr lang="en-US" sz="1400" dirty="0">
                <a:solidFill>
                  <a:schemeClr val="accent6"/>
                </a:solidFill>
                <a:latin typeface="Times New Roman" pitchFamily="18" charset="0"/>
              </a:rPr>
              <a:t>Gas metal arc welding </a:t>
            </a:r>
          </a:p>
          <a:p>
            <a:pPr>
              <a:spcBef>
                <a:spcPct val="50000"/>
              </a:spcBef>
            </a:pPr>
            <a:r>
              <a:rPr lang="en-US" sz="1400" dirty="0">
                <a:solidFill>
                  <a:schemeClr val="accent6"/>
                </a:solidFill>
                <a:latin typeface="Times New Roman" pitchFamily="18" charset="0"/>
              </a:rPr>
              <a:t>Shielded metal arc welding</a:t>
            </a:r>
          </a:p>
          <a:p>
            <a:pPr>
              <a:spcBef>
                <a:spcPct val="50000"/>
              </a:spcBef>
            </a:pPr>
            <a:r>
              <a:rPr lang="en-US" sz="1400" dirty="0">
                <a:solidFill>
                  <a:schemeClr val="accent6"/>
                </a:solidFill>
                <a:latin typeface="Times New Roman" pitchFamily="18" charset="0"/>
              </a:rPr>
              <a:t>Submerged arc welding</a:t>
            </a:r>
          </a:p>
          <a:p>
            <a:pPr>
              <a:spcBef>
                <a:spcPct val="50000"/>
              </a:spcBef>
            </a:pPr>
            <a:r>
              <a:rPr lang="en-US" sz="1400" dirty="0">
                <a:latin typeface="Times New Roman" pitchFamily="18" charset="0"/>
              </a:rPr>
              <a:t>Flux cored arc welding </a:t>
            </a:r>
          </a:p>
          <a:p>
            <a:pPr>
              <a:spcBef>
                <a:spcPct val="50000"/>
              </a:spcBef>
            </a:pPr>
            <a:r>
              <a:rPr lang="en-US" sz="1400" dirty="0" err="1">
                <a:latin typeface="Times New Roman" pitchFamily="18" charset="0"/>
              </a:rPr>
              <a:t>Electrogas</a:t>
            </a:r>
            <a:r>
              <a:rPr lang="en-US" sz="1400" dirty="0">
                <a:latin typeface="Times New Roman" pitchFamily="18" charset="0"/>
              </a:rPr>
              <a:t> welding</a:t>
            </a:r>
          </a:p>
          <a:p>
            <a:pPr>
              <a:spcBef>
                <a:spcPct val="50000"/>
              </a:spcBef>
            </a:pPr>
            <a:r>
              <a:rPr lang="en-US" sz="1400" dirty="0" err="1">
                <a:latin typeface="Times New Roman" pitchFamily="18" charset="0"/>
              </a:rPr>
              <a:t>Electroslag</a:t>
            </a:r>
            <a:r>
              <a:rPr lang="en-US" sz="1400" dirty="0">
                <a:latin typeface="Times New Roman" pitchFamily="18" charset="0"/>
              </a:rPr>
              <a:t> welding  </a:t>
            </a:r>
          </a:p>
        </p:txBody>
      </p:sp>
      <p:sp>
        <p:nvSpPr>
          <p:cNvPr id="10254" name="Text Box 14"/>
          <p:cNvSpPr txBox="1">
            <a:spLocks noChangeArrowheads="1"/>
          </p:cNvSpPr>
          <p:nvPr/>
        </p:nvSpPr>
        <p:spPr bwMode="auto">
          <a:xfrm>
            <a:off x="4572000" y="4953000"/>
            <a:ext cx="2133600" cy="954107"/>
          </a:xfrm>
          <a:prstGeom prst="rect">
            <a:avLst/>
          </a:prstGeom>
          <a:noFill/>
          <a:ln w="9525">
            <a:noFill/>
            <a:miter lim="800000"/>
            <a:headEnd/>
            <a:tailEnd/>
          </a:ln>
        </p:spPr>
        <p:txBody>
          <a:bodyPr>
            <a:spAutoFit/>
          </a:bodyPr>
          <a:lstStyle/>
          <a:p>
            <a:pPr>
              <a:spcBef>
                <a:spcPct val="50000"/>
              </a:spcBef>
            </a:pPr>
            <a:r>
              <a:rPr lang="en-US" sz="1400" dirty="0">
                <a:solidFill>
                  <a:schemeClr val="accent6"/>
                </a:solidFill>
                <a:latin typeface="Times New Roman" pitchFamily="18" charset="0"/>
              </a:rPr>
              <a:t>Gas tungsten arc welding</a:t>
            </a:r>
          </a:p>
          <a:p>
            <a:pPr>
              <a:spcBef>
                <a:spcPct val="50000"/>
              </a:spcBef>
            </a:pPr>
            <a:r>
              <a:rPr lang="en-US" sz="1400" dirty="0">
                <a:solidFill>
                  <a:schemeClr val="accent6"/>
                </a:solidFill>
                <a:latin typeface="Times New Roman" pitchFamily="18" charset="0"/>
              </a:rPr>
              <a:t>Atomic hydrogen welding</a:t>
            </a:r>
            <a:r>
              <a:rPr lang="en-US" sz="1400" dirty="0">
                <a:solidFill>
                  <a:srgbClr val="FF0000"/>
                </a:solidFill>
                <a:latin typeface="Times New Roman" pitchFamily="18" charset="0"/>
              </a:rPr>
              <a:t> </a:t>
            </a:r>
          </a:p>
          <a:p>
            <a:pPr>
              <a:spcBef>
                <a:spcPct val="50000"/>
              </a:spcBef>
            </a:pPr>
            <a:r>
              <a:rPr lang="en-US" sz="1400" dirty="0">
                <a:latin typeface="Times New Roman" pitchFamily="18" charset="0"/>
              </a:rPr>
              <a:t>Plasma arc welding</a:t>
            </a:r>
          </a:p>
        </p:txBody>
      </p:sp>
      <p:sp>
        <p:nvSpPr>
          <p:cNvPr id="10255" name="Text Box 15"/>
          <p:cNvSpPr txBox="1">
            <a:spLocks noChangeArrowheads="1"/>
          </p:cNvSpPr>
          <p:nvPr/>
        </p:nvSpPr>
        <p:spPr bwMode="auto">
          <a:xfrm>
            <a:off x="6553200" y="3505200"/>
            <a:ext cx="2133600" cy="630942"/>
          </a:xfrm>
          <a:prstGeom prst="rect">
            <a:avLst/>
          </a:prstGeom>
          <a:noFill/>
          <a:ln w="9525">
            <a:noFill/>
            <a:miter lim="800000"/>
            <a:headEnd/>
            <a:tailEnd/>
          </a:ln>
        </p:spPr>
        <p:txBody>
          <a:bodyPr>
            <a:spAutoFit/>
          </a:bodyPr>
          <a:lstStyle/>
          <a:p>
            <a:pPr>
              <a:spcBef>
                <a:spcPct val="50000"/>
              </a:spcBef>
            </a:pPr>
            <a:r>
              <a:rPr lang="en-US" sz="1400" dirty="0">
                <a:solidFill>
                  <a:schemeClr val="accent6"/>
                </a:solidFill>
                <a:latin typeface="Times New Roman" pitchFamily="18" charset="0"/>
              </a:rPr>
              <a:t>Oxyacetylene welding</a:t>
            </a:r>
            <a:r>
              <a:rPr lang="en-US" sz="1400" dirty="0">
                <a:solidFill>
                  <a:srgbClr val="FF0000"/>
                </a:solidFill>
                <a:latin typeface="Times New Roman" pitchFamily="18" charset="0"/>
              </a:rPr>
              <a:t> </a:t>
            </a:r>
          </a:p>
          <a:p>
            <a:pPr>
              <a:spcBef>
                <a:spcPct val="50000"/>
              </a:spcBef>
            </a:pPr>
            <a:r>
              <a:rPr lang="en-US" sz="1400" dirty="0" err="1">
                <a:latin typeface="Times New Roman" pitchFamily="18" charset="0"/>
              </a:rPr>
              <a:t>Oxyfuel</a:t>
            </a:r>
            <a:r>
              <a:rPr lang="en-US" sz="1400" dirty="0">
                <a:latin typeface="Times New Roman" pitchFamily="18" charset="0"/>
              </a:rPr>
              <a:t> gas welding</a:t>
            </a:r>
          </a:p>
        </p:txBody>
      </p:sp>
      <p:sp>
        <p:nvSpPr>
          <p:cNvPr id="10256" name="Line 16"/>
          <p:cNvSpPr>
            <a:spLocks noChangeShapeType="1"/>
          </p:cNvSpPr>
          <p:nvPr/>
        </p:nvSpPr>
        <p:spPr bwMode="auto">
          <a:xfrm>
            <a:off x="4419600" y="1524000"/>
            <a:ext cx="0" cy="381000"/>
          </a:xfrm>
          <a:prstGeom prst="line">
            <a:avLst/>
          </a:prstGeom>
          <a:noFill/>
          <a:ln w="38100">
            <a:solidFill>
              <a:schemeClr val="hlink"/>
            </a:solidFill>
            <a:round/>
            <a:headEnd/>
            <a:tailEnd type="triangle" w="med" len="med"/>
          </a:ln>
        </p:spPr>
        <p:txBody>
          <a:bodyPr wrap="none"/>
          <a:lstStyle/>
          <a:p>
            <a:endParaRPr lang="en-US"/>
          </a:p>
        </p:txBody>
      </p:sp>
      <p:sp>
        <p:nvSpPr>
          <p:cNvPr id="10257" name="Line 17"/>
          <p:cNvSpPr>
            <a:spLocks noChangeShapeType="1"/>
          </p:cNvSpPr>
          <p:nvPr/>
        </p:nvSpPr>
        <p:spPr bwMode="auto">
          <a:xfrm>
            <a:off x="5638800" y="1447800"/>
            <a:ext cx="914400" cy="457200"/>
          </a:xfrm>
          <a:prstGeom prst="line">
            <a:avLst/>
          </a:prstGeom>
          <a:noFill/>
          <a:ln w="38100">
            <a:solidFill>
              <a:schemeClr val="hlink"/>
            </a:solidFill>
            <a:round/>
            <a:headEnd/>
            <a:tailEnd type="triangle" w="med" len="med"/>
          </a:ln>
        </p:spPr>
        <p:txBody>
          <a:bodyPr wrap="none"/>
          <a:lstStyle/>
          <a:p>
            <a:endParaRPr lang="en-US"/>
          </a:p>
        </p:txBody>
      </p:sp>
      <p:sp>
        <p:nvSpPr>
          <p:cNvPr id="10258" name="Line 18"/>
          <p:cNvSpPr>
            <a:spLocks noChangeShapeType="1"/>
          </p:cNvSpPr>
          <p:nvPr/>
        </p:nvSpPr>
        <p:spPr bwMode="auto">
          <a:xfrm flipH="1">
            <a:off x="2590800" y="1447800"/>
            <a:ext cx="914400" cy="457200"/>
          </a:xfrm>
          <a:prstGeom prst="line">
            <a:avLst/>
          </a:prstGeom>
          <a:noFill/>
          <a:ln w="38100">
            <a:solidFill>
              <a:schemeClr val="hlink"/>
            </a:solidFill>
            <a:round/>
            <a:headEnd/>
            <a:tailEnd type="triangle" w="med" len="med"/>
          </a:ln>
        </p:spPr>
        <p:txBody>
          <a:bodyPr wrap="none"/>
          <a:lstStyle/>
          <a:p>
            <a:endParaRPr lang="en-US"/>
          </a:p>
        </p:txBody>
      </p:sp>
      <p:sp>
        <p:nvSpPr>
          <p:cNvPr id="10259" name="Line 19"/>
          <p:cNvSpPr>
            <a:spLocks noChangeShapeType="1"/>
          </p:cNvSpPr>
          <p:nvPr/>
        </p:nvSpPr>
        <p:spPr bwMode="auto">
          <a:xfrm>
            <a:off x="5638800" y="2209800"/>
            <a:ext cx="990600" cy="914400"/>
          </a:xfrm>
          <a:prstGeom prst="line">
            <a:avLst/>
          </a:prstGeom>
          <a:noFill/>
          <a:ln w="38100">
            <a:solidFill>
              <a:schemeClr val="hlink"/>
            </a:solidFill>
            <a:round/>
            <a:headEnd/>
            <a:tailEnd type="triangle" w="med" len="med"/>
          </a:ln>
        </p:spPr>
        <p:txBody>
          <a:bodyPr wrap="none"/>
          <a:lstStyle/>
          <a:p>
            <a:endParaRPr lang="en-US"/>
          </a:p>
        </p:txBody>
      </p:sp>
      <p:sp>
        <p:nvSpPr>
          <p:cNvPr id="10260" name="Line 20"/>
          <p:cNvSpPr>
            <a:spLocks noChangeShapeType="1"/>
          </p:cNvSpPr>
          <p:nvPr/>
        </p:nvSpPr>
        <p:spPr bwMode="auto">
          <a:xfrm flipH="1">
            <a:off x="4495800" y="2209800"/>
            <a:ext cx="0" cy="914400"/>
          </a:xfrm>
          <a:prstGeom prst="line">
            <a:avLst/>
          </a:prstGeom>
          <a:noFill/>
          <a:ln w="38100">
            <a:solidFill>
              <a:schemeClr val="hlink"/>
            </a:solidFill>
            <a:round/>
            <a:headEnd/>
            <a:tailEnd type="triangle" w="med" len="med"/>
          </a:ln>
        </p:spPr>
        <p:txBody>
          <a:bodyPr wrap="none"/>
          <a:lstStyle/>
          <a:p>
            <a:endParaRPr lang="en-US"/>
          </a:p>
        </p:txBody>
      </p:sp>
      <p:sp>
        <p:nvSpPr>
          <p:cNvPr id="10261" name="Line 21"/>
          <p:cNvSpPr>
            <a:spLocks noChangeShapeType="1"/>
          </p:cNvSpPr>
          <p:nvPr/>
        </p:nvSpPr>
        <p:spPr bwMode="auto">
          <a:xfrm>
            <a:off x="5486400" y="3429000"/>
            <a:ext cx="1219200" cy="914400"/>
          </a:xfrm>
          <a:prstGeom prst="line">
            <a:avLst/>
          </a:prstGeom>
          <a:noFill/>
          <a:ln w="38100">
            <a:solidFill>
              <a:schemeClr val="hlink"/>
            </a:solidFill>
            <a:round/>
            <a:headEnd/>
            <a:tailEnd type="triangle" w="med" len="med"/>
          </a:ln>
        </p:spPr>
        <p:txBody>
          <a:bodyPr wrap="none"/>
          <a:lstStyle/>
          <a:p>
            <a:endParaRPr lang="en-US"/>
          </a:p>
        </p:txBody>
      </p:sp>
      <p:sp>
        <p:nvSpPr>
          <p:cNvPr id="10262" name="Line 22"/>
          <p:cNvSpPr>
            <a:spLocks noChangeShapeType="1"/>
          </p:cNvSpPr>
          <p:nvPr/>
        </p:nvSpPr>
        <p:spPr bwMode="auto">
          <a:xfrm>
            <a:off x="4724400" y="3429000"/>
            <a:ext cx="685800" cy="914400"/>
          </a:xfrm>
          <a:prstGeom prst="line">
            <a:avLst/>
          </a:prstGeom>
          <a:noFill/>
          <a:ln w="38100">
            <a:solidFill>
              <a:schemeClr val="hlink"/>
            </a:solidFill>
            <a:round/>
            <a:headEnd/>
            <a:tailEnd type="triangle" w="med" len="med"/>
          </a:ln>
        </p:spPr>
        <p:txBody>
          <a:bodyPr wrap="none"/>
          <a:lstStyle/>
          <a:p>
            <a:endParaRPr lang="en-US"/>
          </a:p>
        </p:txBody>
      </p:sp>
      <p:sp>
        <p:nvSpPr>
          <p:cNvPr id="10263" name="Line 23"/>
          <p:cNvSpPr>
            <a:spLocks noChangeShapeType="1"/>
          </p:cNvSpPr>
          <p:nvPr/>
        </p:nvSpPr>
        <p:spPr bwMode="auto">
          <a:xfrm flipH="1">
            <a:off x="3581400" y="3429000"/>
            <a:ext cx="381000" cy="914400"/>
          </a:xfrm>
          <a:prstGeom prst="line">
            <a:avLst/>
          </a:prstGeom>
          <a:noFill/>
          <a:ln w="38100">
            <a:solidFill>
              <a:schemeClr val="hlink"/>
            </a:solidFill>
            <a:round/>
            <a:headEnd/>
            <a:tailEnd type="triangle" w="med" len="med"/>
          </a:ln>
        </p:spPr>
        <p:txBody>
          <a:bodyPr wrap="none"/>
          <a:lstStyle/>
          <a:p>
            <a:endParaRPr lang="en-US"/>
          </a:p>
        </p:txBody>
      </p:sp>
      <p:sp>
        <p:nvSpPr>
          <p:cNvPr id="10264" name="Text Box 24"/>
          <p:cNvSpPr txBox="1">
            <a:spLocks noChangeArrowheads="1"/>
          </p:cNvSpPr>
          <p:nvPr/>
        </p:nvSpPr>
        <p:spPr bwMode="auto">
          <a:xfrm>
            <a:off x="6705600" y="4724400"/>
            <a:ext cx="2133600" cy="942975"/>
          </a:xfrm>
          <a:prstGeom prst="rect">
            <a:avLst/>
          </a:prstGeom>
          <a:noFill/>
          <a:ln w="9525">
            <a:noFill/>
            <a:miter lim="800000"/>
            <a:headEnd/>
            <a:tailEnd/>
          </a:ln>
        </p:spPr>
        <p:txBody>
          <a:bodyPr>
            <a:spAutoFit/>
          </a:bodyPr>
          <a:lstStyle/>
          <a:p>
            <a:pPr>
              <a:spcBef>
                <a:spcPct val="50000"/>
              </a:spcBef>
            </a:pPr>
            <a:r>
              <a:rPr lang="en-US" sz="1400">
                <a:latin typeface="Times New Roman" pitchFamily="18" charset="0"/>
              </a:rPr>
              <a:t>Laser beam welding</a:t>
            </a:r>
          </a:p>
          <a:p>
            <a:pPr>
              <a:spcBef>
                <a:spcPct val="50000"/>
              </a:spcBef>
            </a:pPr>
            <a:r>
              <a:rPr lang="en-US" sz="1400">
                <a:latin typeface="Times New Roman" pitchFamily="18" charset="0"/>
              </a:rPr>
              <a:t>Thermit welding</a:t>
            </a:r>
          </a:p>
          <a:p>
            <a:pPr>
              <a:spcBef>
                <a:spcPct val="50000"/>
              </a:spcBef>
            </a:pPr>
            <a:r>
              <a:rPr lang="en-US" sz="1400">
                <a:latin typeface="Times New Roman" pitchFamily="18" charset="0"/>
              </a:rPr>
              <a:t>Electron beam welding</a:t>
            </a:r>
          </a:p>
        </p:txBody>
      </p:sp>
      <p:sp>
        <p:nvSpPr>
          <p:cNvPr id="10265" name="Text Box 25"/>
          <p:cNvSpPr txBox="1">
            <a:spLocks noChangeArrowheads="1"/>
          </p:cNvSpPr>
          <p:nvPr/>
        </p:nvSpPr>
        <p:spPr bwMode="auto">
          <a:xfrm>
            <a:off x="6553200" y="2286000"/>
            <a:ext cx="2133600" cy="630942"/>
          </a:xfrm>
          <a:prstGeom prst="rect">
            <a:avLst/>
          </a:prstGeom>
          <a:noFill/>
          <a:ln w="9525">
            <a:noFill/>
            <a:miter lim="800000"/>
            <a:headEnd/>
            <a:tailEnd/>
          </a:ln>
        </p:spPr>
        <p:txBody>
          <a:bodyPr>
            <a:spAutoFit/>
          </a:bodyPr>
          <a:lstStyle/>
          <a:p>
            <a:pPr>
              <a:spcBef>
                <a:spcPct val="50000"/>
              </a:spcBef>
            </a:pPr>
            <a:r>
              <a:rPr lang="en-US" sz="1400" dirty="0">
                <a:solidFill>
                  <a:schemeClr val="accent6"/>
                </a:solidFill>
                <a:latin typeface="Times New Roman" pitchFamily="18" charset="0"/>
              </a:rPr>
              <a:t>Soldering</a:t>
            </a:r>
          </a:p>
          <a:p>
            <a:pPr>
              <a:spcBef>
                <a:spcPct val="50000"/>
              </a:spcBef>
            </a:pPr>
            <a:r>
              <a:rPr lang="en-US" sz="1400" dirty="0">
                <a:solidFill>
                  <a:schemeClr val="accent6"/>
                </a:solidFill>
                <a:latin typeface="Times New Roman" pitchFamily="18" charset="0"/>
              </a:rPr>
              <a:t>Brazing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WordArt 4"/>
          <p:cNvSpPr>
            <a:spLocks noChangeArrowheads="1" noChangeShapeType="1" noTextEdit="1"/>
          </p:cNvSpPr>
          <p:nvPr/>
        </p:nvSpPr>
        <p:spPr bwMode="auto">
          <a:xfrm>
            <a:off x="1447800" y="1600200"/>
            <a:ext cx="6781800" cy="2743200"/>
          </a:xfrm>
          <a:prstGeom prst="rect">
            <a:avLst/>
          </a:prstGeom>
        </p:spPr>
        <p:txBody>
          <a:bodyPr wrap="none" fromWordArt="1">
            <a:prstTxWarp prst="textPlain">
              <a:avLst>
                <a:gd name="adj" fmla="val 50000"/>
              </a:avLst>
            </a:prstTxWarp>
            <a:scene3d>
              <a:camera prst="legacyPerspectiveTopLeft"/>
              <a:lightRig rig="legacyNormal3" dir="r"/>
            </a:scene3d>
            <a:sp3d extrusionH="201600" prstMaterial="legacyMetal">
              <a:extrusionClr>
                <a:srgbClr val="FFFFFF"/>
              </a:extrusionClr>
            </a:sp3d>
          </a:bodyPr>
          <a:lstStyle/>
          <a:p>
            <a:pPr algn="ctr"/>
            <a:r>
              <a:rPr lang="en-US" sz="3600" kern="10" dirty="0" smtClean="0">
                <a:ln w="9525">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5400000" scaled="0"/>
                </a:gradFill>
                <a:latin typeface="Times New Roman"/>
                <a:cs typeface="Times New Roman"/>
              </a:rPr>
              <a:t>ARC </a:t>
            </a:r>
            <a:endParaRPr lang="en-US" sz="3600" kern="10" dirty="0">
              <a:ln w="9525">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5400000" scaled="0"/>
              </a:gradFill>
              <a:latin typeface="Times New Roman"/>
              <a:cs typeface="Times New Roman"/>
            </a:endParaRPr>
          </a:p>
          <a:p>
            <a:pPr algn="ctr"/>
            <a:r>
              <a:rPr lang="en-US" sz="3600" kern="10" dirty="0">
                <a:ln w="9525">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5400000" scaled="0"/>
                </a:gradFill>
                <a:latin typeface="Times New Roman"/>
                <a:cs typeface="Times New Roman"/>
              </a:rPr>
              <a:t>WELDING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04800" y="0"/>
            <a:ext cx="8385175" cy="762000"/>
          </a:xfrm>
        </p:spPr>
        <p:txBody>
          <a:bodyPr/>
          <a:lstStyle/>
          <a:p>
            <a:pPr eaLnBrk="1" hangingPunct="1"/>
            <a:r>
              <a:rPr lang="en-US" b="1" u="sng" dirty="0" smtClean="0">
                <a:solidFill>
                  <a:srgbClr val="0070C0"/>
                </a:solidFill>
              </a:rPr>
              <a:t>Arc welding</a:t>
            </a:r>
            <a:r>
              <a:rPr lang="en-US" b="1" dirty="0" smtClean="0">
                <a:solidFill>
                  <a:srgbClr val="0070C0"/>
                </a:solidFill>
              </a:rPr>
              <a:t> </a:t>
            </a:r>
          </a:p>
        </p:txBody>
      </p:sp>
      <p:sp>
        <p:nvSpPr>
          <p:cNvPr id="11267" name="Rectangle 3"/>
          <p:cNvSpPr>
            <a:spLocks noGrp="1" noChangeArrowheads="1"/>
          </p:cNvSpPr>
          <p:nvPr>
            <p:ph idx="1"/>
          </p:nvPr>
        </p:nvSpPr>
        <p:spPr>
          <a:xfrm>
            <a:off x="152400" y="990600"/>
            <a:ext cx="8763000" cy="4419600"/>
          </a:xfrm>
        </p:spPr>
        <p:txBody>
          <a:bodyPr>
            <a:normAutofit fontScale="92500"/>
          </a:bodyPr>
          <a:lstStyle/>
          <a:p>
            <a:pPr eaLnBrk="1" hangingPunct="1">
              <a:lnSpc>
                <a:spcPct val="150000"/>
              </a:lnSpc>
            </a:pPr>
            <a:r>
              <a:rPr lang="en-US" sz="2400" dirty="0" smtClean="0"/>
              <a:t>Arc welding processes use a welding power supply to create and maintain an electric arc between an electrode and the base material to melt metals at the welding point. </a:t>
            </a:r>
          </a:p>
          <a:p>
            <a:pPr eaLnBrk="1" hangingPunct="1">
              <a:lnSpc>
                <a:spcPct val="150000"/>
              </a:lnSpc>
            </a:pPr>
            <a:endParaRPr lang="en-US" sz="2400" dirty="0" smtClean="0"/>
          </a:p>
          <a:p>
            <a:pPr eaLnBrk="1" hangingPunct="1">
              <a:lnSpc>
                <a:spcPct val="150000"/>
              </a:lnSpc>
            </a:pPr>
            <a:r>
              <a:rPr lang="en-US" sz="2400" dirty="0" smtClean="0"/>
              <a:t>They can use either Direct (DC) or Alternating (AC) current, and consumable or non-consumable electrodes. The welding region is sometimes protected by some type of inert or semi inert gas, known as a Shielding gas, and filler material is sometimes used as well.</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z="3200" dirty="0"/>
              <a:t>Arc Welding </a:t>
            </a:r>
          </a:p>
        </p:txBody>
      </p:sp>
      <p:pic>
        <p:nvPicPr>
          <p:cNvPr id="44036" name="Picture 4"/>
          <p:cNvPicPr>
            <a:picLocks noGrp="1" noChangeAspect="1" noChangeArrowheads="1"/>
          </p:cNvPicPr>
          <p:nvPr>
            <p:ph idx="1"/>
          </p:nvPr>
        </p:nvPicPr>
        <p:blipFill>
          <a:blip r:embed="rId2" cstate="print"/>
          <a:srcRect/>
          <a:stretch>
            <a:fillRect/>
          </a:stretch>
        </p:blipFill>
        <p:spPr>
          <a:xfrm>
            <a:off x="1295400" y="1600200"/>
            <a:ext cx="6934200" cy="4267200"/>
          </a:xfrm>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descr="1954----"/>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smaw"/>
          <p:cNvPicPr>
            <a:picLocks noGrp="1" noChangeAspect="1" noChangeArrowheads="1"/>
          </p:cNvPicPr>
          <p:nvPr>
            <p:ph idx="1"/>
          </p:nvPr>
        </p:nvPicPr>
        <p:blipFill>
          <a:blip r:embed="rId2" cstate="print"/>
          <a:srcRect/>
          <a:stretch>
            <a:fillRect/>
          </a:stretch>
        </p:blipFill>
        <p:spPr>
          <a:xfrm>
            <a:off x="914400" y="1295400"/>
            <a:ext cx="6781800" cy="4657725"/>
          </a:xfrm>
          <a:noFill/>
          <a:ln/>
        </p:spPr>
      </p:pic>
      <p:sp>
        <p:nvSpPr>
          <p:cNvPr id="8197" name="Rectangle 5"/>
          <p:cNvSpPr>
            <a:spLocks noGrp="1" noChangeArrowheads="1"/>
          </p:cNvSpPr>
          <p:nvPr>
            <p:ph type="title"/>
          </p:nvPr>
        </p:nvSpPr>
        <p:spPr/>
        <p:txBody>
          <a:bodyPr/>
          <a:lstStyle/>
          <a:p>
            <a:r>
              <a:rPr lang="en-US" b="1" dirty="0" smtClean="0"/>
              <a:t>Shielded Metal </a:t>
            </a:r>
            <a:r>
              <a:rPr lang="en-US" b="1" dirty="0"/>
              <a:t>arc welding</a:t>
            </a:r>
            <a:r>
              <a:rPr lang="en-US" dirty="0"/>
              <a: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1"/>
          <p:cNvSpPr>
            <a:spLocks noChangeArrowheads="1"/>
          </p:cNvSpPr>
          <p:nvPr/>
        </p:nvSpPr>
        <p:spPr bwMode="auto">
          <a:xfrm>
            <a:off x="0" y="445532"/>
            <a:ext cx="9299341" cy="595547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sng"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Principle of Arc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An electric arc is formed when an electric current passes between two</a:t>
            </a:r>
          </a:p>
          <a:p>
            <a:pPr marL="0" marR="0" lvl="0" indent="0" algn="l" defTabSz="914400" rtl="0" eaLnBrk="0" fontAlgn="base" latinLnBrk="0" hangingPunct="0">
              <a:lnSpc>
                <a:spcPct val="100000"/>
              </a:lnSpc>
              <a:spcBef>
                <a:spcPct val="0"/>
              </a:spcBef>
              <a:spcAft>
                <a:spcPct val="0"/>
              </a:spcAft>
              <a:buClrTx/>
              <a:buSzTx/>
              <a:tabLst/>
            </a:pPr>
            <a:r>
              <a:rPr kumimoji="0" lang="en-US"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Electrodes separated by a short distance from each other.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endParaRPr kumimoji="0" lang="en-US" sz="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In arc welding one electrode is the welding rod or wire, while the other</a:t>
            </a:r>
          </a:p>
          <a:p>
            <a:pPr marL="0" marR="0" lvl="0" indent="0" algn="l" defTabSz="914400" rtl="0" eaLnBrk="0" fontAlgn="base" latinLnBrk="0" hangingPunct="0">
              <a:lnSpc>
                <a:spcPct val="100000"/>
              </a:lnSpc>
              <a:spcBef>
                <a:spcPct val="0"/>
              </a:spcBef>
              <a:spcAft>
                <a:spcPct val="0"/>
              </a:spcAft>
              <a:buClrTx/>
              <a:buSzTx/>
              <a:tabLst/>
            </a:pPr>
            <a:r>
              <a:rPr kumimoji="0" lang="en-US"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is the metal to be welded.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endParaRPr kumimoji="0" lang="en-US" sz="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The arc is started by momentarily touching the electrode on to the</a:t>
            </a:r>
          </a:p>
          <a:p>
            <a:pPr marL="0" marR="0" lvl="0" indent="0" algn="l" defTabSz="914400" rtl="0" eaLnBrk="0" fontAlgn="base" latinLnBrk="0" hangingPunct="0">
              <a:lnSpc>
                <a:spcPct val="100000"/>
              </a:lnSpc>
              <a:spcBef>
                <a:spcPct val="0"/>
              </a:spcBef>
              <a:spcAft>
                <a:spcPct val="0"/>
              </a:spcAft>
              <a:buClrTx/>
              <a:buSzTx/>
              <a:tabLst/>
            </a:pPr>
            <a:r>
              <a:rPr lang="en-US" sz="2400" dirty="0">
                <a:solidFill>
                  <a:srgbClr val="000000"/>
                </a:solidFill>
                <a:latin typeface="Times New Roman" pitchFamily="18" charset="0"/>
                <a:ea typeface="Times New Roman" pitchFamily="18" charset="0"/>
                <a:cs typeface="Times New Roman" pitchFamily="18" charset="0"/>
              </a:rPr>
              <a:t> </a:t>
            </a:r>
            <a:r>
              <a:rPr lang="en-US" sz="2400" dirty="0" smtClean="0">
                <a:solidFill>
                  <a:srgbClr val="000000"/>
                </a:solidFill>
                <a:latin typeface="Times New Roman" pitchFamily="18" charset="0"/>
                <a:ea typeface="Times New Roman" pitchFamily="18" charset="0"/>
                <a:cs typeface="Times New Roman" pitchFamily="18" charset="0"/>
              </a:rPr>
              <a:t>   </a:t>
            </a:r>
            <a:r>
              <a:rPr kumimoji="0" lang="en-US"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plate and then withdrawing it to about 2 to 3 mm from the plate.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endParaRPr kumimoji="0" lang="en-US" sz="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When the electrode touches the plate, a current flows and as it is </a:t>
            </a:r>
          </a:p>
          <a:p>
            <a:pPr marL="0" marR="0" lvl="0" indent="0" algn="l" defTabSz="914400" rtl="0" eaLnBrk="0" fontAlgn="base" latinLnBrk="0" hangingPunct="0">
              <a:lnSpc>
                <a:spcPct val="100000"/>
              </a:lnSpc>
              <a:spcBef>
                <a:spcPct val="0"/>
              </a:spcBef>
              <a:spcAft>
                <a:spcPct val="0"/>
              </a:spcAft>
              <a:buClrTx/>
              <a:buSzTx/>
              <a:tabLst/>
            </a:pPr>
            <a:r>
              <a:rPr kumimoji="0" lang="en-US"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withdrawn from the plate the current continues to flow in the form </a:t>
            </a:r>
          </a:p>
          <a:p>
            <a:pPr marL="0" marR="0" lvl="0" indent="0" algn="l" defTabSz="914400" rtl="0" eaLnBrk="0" fontAlgn="base" latinLnBrk="0" hangingPunct="0">
              <a:lnSpc>
                <a:spcPct val="100000"/>
              </a:lnSpc>
              <a:spcBef>
                <a:spcPct val="0"/>
              </a:spcBef>
              <a:spcAft>
                <a:spcPct val="0"/>
              </a:spcAft>
              <a:buClrTx/>
              <a:buSzTx/>
              <a:tabLst/>
            </a:pPr>
            <a:r>
              <a:rPr kumimoji="0" lang="en-US"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of a spark across the very small gap first formed.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endParaRPr kumimoji="0" lang="en-US" sz="9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This causes the air gap to become ionized or made conducting, and as a </a:t>
            </a:r>
          </a:p>
          <a:p>
            <a:pPr marL="0" marR="0" lvl="0" indent="0" algn="l" defTabSz="914400" rtl="0" eaLnBrk="0" fontAlgn="base" latinLnBrk="0" hangingPunct="0">
              <a:lnSpc>
                <a:spcPct val="100000"/>
              </a:lnSpc>
              <a:spcBef>
                <a:spcPct val="0"/>
              </a:spcBef>
              <a:spcAft>
                <a:spcPct val="0"/>
              </a:spcAft>
              <a:buClrTx/>
              <a:buSzTx/>
              <a:tabLst/>
            </a:pPr>
            <a:r>
              <a:rPr kumimoji="0" lang="en-US"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result the current is able to flow across the gap, even when it is quite </a:t>
            </a:r>
          </a:p>
          <a:p>
            <a:pPr marL="0" marR="0" lvl="0" indent="0" algn="l" defTabSz="914400" rtl="0" eaLnBrk="0" fontAlgn="base" latinLnBrk="0" hangingPunct="0">
              <a:lnSpc>
                <a:spcPct val="100000"/>
              </a:lnSpc>
              <a:spcBef>
                <a:spcPct val="0"/>
              </a:spcBef>
              <a:spcAft>
                <a:spcPct val="0"/>
              </a:spcAft>
              <a:buClrTx/>
              <a:buSzTx/>
              <a:tabLst/>
            </a:pPr>
            <a:r>
              <a:rPr kumimoji="0" lang="en-US" sz="24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wide, in the form an arc.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6"/>
          <p:cNvSpPr>
            <a:spLocks noChangeArrowheads="1"/>
          </p:cNvSpPr>
          <p:nvPr/>
        </p:nvSpPr>
        <p:spPr bwMode="auto">
          <a:xfrm>
            <a:off x="0" y="609600"/>
            <a:ext cx="9144000" cy="2677656"/>
          </a:xfrm>
          <a:prstGeom prst="rect">
            <a:avLst/>
          </a:prstGeom>
          <a:noFill/>
          <a:ln w="9525">
            <a:noFill/>
            <a:miter lim="800000"/>
            <a:headEnd/>
            <a:tailEnd/>
          </a:ln>
        </p:spPr>
        <p:txBody>
          <a:bodyPr>
            <a:spAutoFit/>
          </a:bodyPr>
          <a:lstStyle/>
          <a:p>
            <a:r>
              <a:rPr lang="en-US" sz="2400" b="1" u="sng" dirty="0">
                <a:solidFill>
                  <a:schemeClr val="accent2"/>
                </a:solidFill>
                <a:latin typeface="Times New Roman" pitchFamily="18" charset="0"/>
                <a:cs typeface="Times New Roman" pitchFamily="18" charset="0"/>
              </a:rPr>
              <a:t>Welding</a:t>
            </a:r>
            <a:endParaRPr lang="en-US" sz="2400" u="sng" dirty="0">
              <a:solidFill>
                <a:schemeClr val="accent2"/>
              </a:solidFill>
              <a:latin typeface="Times New Roman" pitchFamily="18" charset="0"/>
              <a:cs typeface="Times New Roman" pitchFamily="18" charset="0"/>
            </a:endParaRPr>
          </a:p>
          <a:p>
            <a:r>
              <a:rPr lang="en-US" sz="2400" dirty="0">
                <a:latin typeface="Times New Roman" pitchFamily="18" charset="0"/>
                <a:cs typeface="Times New Roman" pitchFamily="18" charset="0"/>
              </a:rPr>
              <a:t> A joining process that produces a coalescence of metals </a:t>
            </a:r>
            <a:r>
              <a:rPr lang="en-US" sz="2400" dirty="0" smtClean="0">
                <a:latin typeface="Times New Roman" pitchFamily="18" charset="0"/>
                <a:cs typeface="Times New Roman" pitchFamily="18" charset="0"/>
              </a:rPr>
              <a:t>by </a:t>
            </a:r>
            <a:r>
              <a:rPr lang="en-US" sz="2400" dirty="0">
                <a:latin typeface="Times New Roman" pitchFamily="18" charset="0"/>
                <a:cs typeface="Times New Roman" pitchFamily="18" charset="0"/>
              </a:rPr>
              <a:t>heating them to the welding </a:t>
            </a:r>
            <a:r>
              <a:rPr lang="en-US" sz="2400" dirty="0" smtClean="0">
                <a:latin typeface="Times New Roman" pitchFamily="18" charset="0"/>
                <a:cs typeface="Times New Roman" pitchFamily="18" charset="0"/>
              </a:rPr>
              <a:t>temperature. With </a:t>
            </a:r>
            <a:r>
              <a:rPr lang="en-US" sz="2400" dirty="0">
                <a:latin typeface="Times New Roman" pitchFamily="18" charset="0"/>
                <a:cs typeface="Times New Roman" pitchFamily="18" charset="0"/>
              </a:rPr>
              <a:t>or without the application of </a:t>
            </a:r>
            <a:r>
              <a:rPr lang="en-US" sz="2400" dirty="0" smtClean="0">
                <a:latin typeface="Times New Roman" pitchFamily="18" charset="0"/>
                <a:cs typeface="Times New Roman" pitchFamily="18" charset="0"/>
              </a:rPr>
              <a:t>pressure </a:t>
            </a:r>
            <a:r>
              <a:rPr lang="en-US" sz="2400" dirty="0">
                <a:latin typeface="Times New Roman" pitchFamily="18" charset="0"/>
                <a:cs typeface="Times New Roman" pitchFamily="18" charset="0"/>
              </a:rPr>
              <a:t>and with or without the use of filler </a:t>
            </a:r>
            <a:r>
              <a:rPr lang="en-US" sz="2400" dirty="0" smtClean="0">
                <a:latin typeface="Times New Roman" pitchFamily="18" charset="0"/>
                <a:cs typeface="Times New Roman" pitchFamily="18" charset="0"/>
              </a:rPr>
              <a:t>metals.</a:t>
            </a: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b="1" u="sng" dirty="0">
                <a:solidFill>
                  <a:schemeClr val="accent2"/>
                </a:solidFill>
                <a:latin typeface="Times New Roman" pitchFamily="18" charset="0"/>
                <a:cs typeface="Times New Roman" pitchFamily="18" charset="0"/>
              </a:rPr>
              <a:t>Coalescence</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is the process by which two or more droplets or particles merge during contact to form a single daughter droplet (or bubble). </a:t>
            </a:r>
          </a:p>
        </p:txBody>
      </p:sp>
      <p:sp>
        <p:nvSpPr>
          <p:cNvPr id="3075" name="Rectangle 7"/>
          <p:cNvSpPr>
            <a:spLocks noChangeArrowheads="1"/>
          </p:cNvSpPr>
          <p:nvPr/>
        </p:nvSpPr>
        <p:spPr bwMode="auto">
          <a:xfrm>
            <a:off x="0" y="3886200"/>
            <a:ext cx="9144000" cy="1570038"/>
          </a:xfrm>
          <a:prstGeom prst="rect">
            <a:avLst/>
          </a:prstGeom>
          <a:noFill/>
          <a:ln w="9525">
            <a:noFill/>
            <a:miter lim="800000"/>
            <a:headEnd/>
            <a:tailEnd/>
          </a:ln>
        </p:spPr>
        <p:txBody>
          <a:bodyPr anchor="ctr">
            <a:spAutoFit/>
          </a:bodyPr>
          <a:lstStyle/>
          <a:p>
            <a:pPr eaLnBrk="0" hangingPunct="0"/>
            <a:r>
              <a:rPr lang="en-US" sz="2400" dirty="0"/>
              <a:t>The </a:t>
            </a:r>
            <a:r>
              <a:rPr lang="en-US" sz="2400" u="sng" dirty="0" err="1">
                <a:solidFill>
                  <a:schemeClr val="accent2"/>
                </a:solidFill>
              </a:rPr>
              <a:t>weldability</a:t>
            </a:r>
            <a:r>
              <a:rPr lang="en-US" sz="2400" dirty="0">
                <a:solidFill>
                  <a:schemeClr val="bg1"/>
                </a:solidFill>
              </a:rPr>
              <a:t> </a:t>
            </a:r>
            <a:r>
              <a:rPr lang="en-US" sz="2400" dirty="0"/>
              <a:t>of a material refers to its ability to be </a:t>
            </a:r>
            <a:r>
              <a:rPr lang="en-US" sz="2400" dirty="0">
                <a:hlinkClick r:id="rId2" tooltip="Welding"/>
              </a:rPr>
              <a:t>welded</a:t>
            </a:r>
            <a:r>
              <a:rPr lang="en-US" sz="2400" dirty="0"/>
              <a:t>. Many metals and thermoplastics can be welded, but some are easier to weld than others. It greatly influences weld quality and is an important factor in choosing which welding process to use.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838200"/>
            <a:ext cx="8915400" cy="3554819"/>
          </a:xfrm>
          <a:prstGeom prst="rect">
            <a:avLst/>
          </a:prstGeom>
        </p:spPr>
        <p:txBody>
          <a:bodyPr wrap="square">
            <a:spAutoFit/>
          </a:bodyPr>
          <a:lstStyle/>
          <a:p>
            <a:pPr lvl="0" eaLnBrk="0" hangingPunct="0"/>
            <a:endParaRPr lang="en-US" sz="900" dirty="0" smtClean="0">
              <a:solidFill>
                <a:srgbClr val="000000"/>
              </a:solidFill>
              <a:latin typeface="Times New Roman" pitchFamily="18" charset="0"/>
              <a:ea typeface="Times New Roman" pitchFamily="18" charset="0"/>
              <a:cs typeface="Times New Roman" pitchFamily="18" charset="0"/>
            </a:endParaRPr>
          </a:p>
          <a:p>
            <a:pPr lvl="0" eaLnBrk="0" hangingPunct="0">
              <a:buFont typeface="Wingdings" pitchFamily="2" charset="2"/>
              <a:buChar char="Ø"/>
            </a:pPr>
            <a:r>
              <a:rPr lang="en-US" sz="2400" dirty="0" smtClean="0">
                <a:solidFill>
                  <a:srgbClr val="000000"/>
                </a:solidFill>
                <a:latin typeface="Times New Roman" pitchFamily="18" charset="0"/>
                <a:ea typeface="Times New Roman" pitchFamily="18" charset="0"/>
                <a:cs typeface="Times New Roman" pitchFamily="18" charset="0"/>
              </a:rPr>
              <a:t>The </a:t>
            </a:r>
            <a:r>
              <a:rPr lang="en-US" sz="2400" dirty="0">
                <a:solidFill>
                  <a:srgbClr val="000000"/>
                </a:solidFill>
                <a:latin typeface="Times New Roman" pitchFamily="18" charset="0"/>
                <a:ea typeface="Times New Roman" pitchFamily="18" charset="0"/>
                <a:cs typeface="Times New Roman" pitchFamily="18" charset="0"/>
              </a:rPr>
              <a:t>arc is generated by electrons flowing from the negative pole to </a:t>
            </a:r>
            <a:endParaRPr lang="en-US" sz="2400" dirty="0" smtClean="0">
              <a:solidFill>
                <a:srgbClr val="000000"/>
              </a:solidFill>
              <a:latin typeface="Times New Roman" pitchFamily="18" charset="0"/>
              <a:ea typeface="Times New Roman" pitchFamily="18" charset="0"/>
              <a:cs typeface="Times New Roman" pitchFamily="18" charset="0"/>
            </a:endParaRPr>
          </a:p>
          <a:p>
            <a:pPr lvl="0" eaLnBrk="0" hangingPunct="0"/>
            <a:r>
              <a:rPr lang="en-US" sz="2400" dirty="0">
                <a:solidFill>
                  <a:srgbClr val="000000"/>
                </a:solidFill>
                <a:latin typeface="Times New Roman" pitchFamily="18" charset="0"/>
                <a:ea typeface="Times New Roman" pitchFamily="18" charset="0"/>
                <a:cs typeface="Times New Roman" pitchFamily="18" charset="0"/>
              </a:rPr>
              <a:t> </a:t>
            </a:r>
            <a:r>
              <a:rPr lang="en-US" sz="2400" dirty="0" smtClean="0">
                <a:solidFill>
                  <a:srgbClr val="000000"/>
                </a:solidFill>
                <a:latin typeface="Times New Roman" pitchFamily="18" charset="0"/>
                <a:ea typeface="Times New Roman" pitchFamily="18" charset="0"/>
                <a:cs typeface="Times New Roman" pitchFamily="18" charset="0"/>
              </a:rPr>
              <a:t>   the </a:t>
            </a:r>
            <a:r>
              <a:rPr lang="en-US" sz="2400" dirty="0">
                <a:solidFill>
                  <a:srgbClr val="000000"/>
                </a:solidFill>
                <a:latin typeface="Times New Roman" pitchFamily="18" charset="0"/>
                <a:ea typeface="Times New Roman" pitchFamily="18" charset="0"/>
                <a:cs typeface="Times New Roman" pitchFamily="18" charset="0"/>
              </a:rPr>
              <a:t>positive pole and </a:t>
            </a:r>
            <a:r>
              <a:rPr lang="en-US" sz="2400" dirty="0" smtClean="0">
                <a:solidFill>
                  <a:srgbClr val="000000"/>
                </a:solidFill>
                <a:latin typeface="Times New Roman" pitchFamily="18" charset="0"/>
                <a:ea typeface="Times New Roman" pitchFamily="18" charset="0"/>
                <a:cs typeface="Times New Roman" pitchFamily="18" charset="0"/>
              </a:rPr>
              <a:t>the electrical </a:t>
            </a:r>
            <a:r>
              <a:rPr lang="en-US" sz="2400" dirty="0">
                <a:solidFill>
                  <a:srgbClr val="000000"/>
                </a:solidFill>
                <a:latin typeface="Times New Roman" pitchFamily="18" charset="0"/>
                <a:ea typeface="Times New Roman" pitchFamily="18" charset="0"/>
                <a:cs typeface="Times New Roman" pitchFamily="18" charset="0"/>
              </a:rPr>
              <a:t>energy is changed in the arc into </a:t>
            </a:r>
            <a:endParaRPr lang="en-US" sz="2400" dirty="0" smtClean="0">
              <a:solidFill>
                <a:srgbClr val="000000"/>
              </a:solidFill>
              <a:latin typeface="Times New Roman" pitchFamily="18" charset="0"/>
              <a:ea typeface="Times New Roman" pitchFamily="18" charset="0"/>
              <a:cs typeface="Times New Roman" pitchFamily="18" charset="0"/>
            </a:endParaRPr>
          </a:p>
          <a:p>
            <a:pPr lvl="0" eaLnBrk="0" hangingPunct="0"/>
            <a:r>
              <a:rPr lang="en-US" sz="2400" dirty="0">
                <a:solidFill>
                  <a:srgbClr val="000000"/>
                </a:solidFill>
                <a:latin typeface="Times New Roman" pitchFamily="18" charset="0"/>
                <a:ea typeface="Times New Roman" pitchFamily="18" charset="0"/>
                <a:cs typeface="Times New Roman" pitchFamily="18" charset="0"/>
              </a:rPr>
              <a:t> </a:t>
            </a:r>
            <a:r>
              <a:rPr lang="en-US" sz="2400" dirty="0" smtClean="0">
                <a:solidFill>
                  <a:srgbClr val="000000"/>
                </a:solidFill>
                <a:latin typeface="Times New Roman" pitchFamily="18" charset="0"/>
                <a:ea typeface="Times New Roman" pitchFamily="18" charset="0"/>
                <a:cs typeface="Times New Roman" pitchFamily="18" charset="0"/>
              </a:rPr>
              <a:t>   heat. </a:t>
            </a:r>
            <a:endParaRPr lang="en-US" sz="2400" dirty="0">
              <a:solidFill>
                <a:srgbClr val="000000"/>
              </a:solidFill>
              <a:latin typeface="Times New Roman" pitchFamily="18" charset="0"/>
              <a:ea typeface="Times New Roman" pitchFamily="18" charset="0"/>
              <a:cs typeface="Times New Roman" pitchFamily="18" charset="0"/>
            </a:endParaRPr>
          </a:p>
          <a:p>
            <a:pPr lvl="0" eaLnBrk="0" hangingPunct="0">
              <a:buFont typeface="Wingdings" pitchFamily="2" charset="2"/>
              <a:buChar char="Ø"/>
            </a:pPr>
            <a:r>
              <a:rPr lang="en-US" sz="2400" dirty="0">
                <a:solidFill>
                  <a:srgbClr val="000000"/>
                </a:solidFill>
                <a:latin typeface="Times New Roman" pitchFamily="18" charset="0"/>
                <a:ea typeface="Times New Roman" pitchFamily="18" charset="0"/>
                <a:cs typeface="Times New Roman" pitchFamily="18" charset="0"/>
              </a:rPr>
              <a:t>Approximately two-thirds of the heat </a:t>
            </a:r>
            <a:r>
              <a:rPr lang="en-US" sz="2400" dirty="0" smtClean="0">
                <a:solidFill>
                  <a:srgbClr val="000000"/>
                </a:solidFill>
                <a:latin typeface="Times New Roman" pitchFamily="18" charset="0"/>
                <a:ea typeface="Times New Roman" pitchFamily="18" charset="0"/>
                <a:cs typeface="Times New Roman" pitchFamily="18" charset="0"/>
              </a:rPr>
              <a:t>is developed </a:t>
            </a:r>
            <a:r>
              <a:rPr lang="en-US" sz="2400" dirty="0">
                <a:solidFill>
                  <a:srgbClr val="000000"/>
                </a:solidFill>
                <a:latin typeface="Times New Roman" pitchFamily="18" charset="0"/>
                <a:ea typeface="Times New Roman" pitchFamily="18" charset="0"/>
                <a:cs typeface="Times New Roman" pitchFamily="18" charset="0"/>
              </a:rPr>
              <a:t>near the </a:t>
            </a:r>
            <a:r>
              <a:rPr lang="en-US" sz="2400" dirty="0" smtClean="0">
                <a:solidFill>
                  <a:srgbClr val="000000"/>
                </a:solidFill>
                <a:latin typeface="Times New Roman" pitchFamily="18" charset="0"/>
                <a:ea typeface="Times New Roman" pitchFamily="18" charset="0"/>
                <a:cs typeface="Times New Roman" pitchFamily="18" charset="0"/>
              </a:rPr>
              <a:t>positive</a:t>
            </a:r>
          </a:p>
          <a:p>
            <a:pPr lvl="0" eaLnBrk="0" hangingPunct="0"/>
            <a:r>
              <a:rPr lang="en-US" sz="2400" dirty="0">
                <a:solidFill>
                  <a:srgbClr val="000000"/>
                </a:solidFill>
                <a:latin typeface="Times New Roman" pitchFamily="18" charset="0"/>
                <a:ea typeface="Times New Roman" pitchFamily="18" charset="0"/>
                <a:cs typeface="Times New Roman" pitchFamily="18" charset="0"/>
              </a:rPr>
              <a:t> </a:t>
            </a:r>
            <a:r>
              <a:rPr lang="en-US" sz="2400" dirty="0" smtClean="0">
                <a:solidFill>
                  <a:srgbClr val="000000"/>
                </a:solidFill>
                <a:latin typeface="Times New Roman" pitchFamily="18" charset="0"/>
                <a:ea typeface="Times New Roman" pitchFamily="18" charset="0"/>
                <a:cs typeface="Times New Roman" pitchFamily="18" charset="0"/>
              </a:rPr>
              <a:t>   pole, </a:t>
            </a:r>
            <a:r>
              <a:rPr lang="en-US" sz="2400" dirty="0">
                <a:solidFill>
                  <a:srgbClr val="000000"/>
                </a:solidFill>
                <a:latin typeface="Times New Roman" pitchFamily="18" charset="0"/>
                <a:ea typeface="Times New Roman" pitchFamily="18" charset="0"/>
                <a:cs typeface="Times New Roman" pitchFamily="18" charset="0"/>
              </a:rPr>
              <a:t>while the remaining third is developed near to the </a:t>
            </a:r>
            <a:r>
              <a:rPr lang="en-US" sz="2400" dirty="0" smtClean="0">
                <a:solidFill>
                  <a:srgbClr val="000000"/>
                </a:solidFill>
                <a:latin typeface="Times New Roman" pitchFamily="18" charset="0"/>
                <a:ea typeface="Times New Roman" pitchFamily="18" charset="0"/>
                <a:cs typeface="Times New Roman" pitchFamily="18" charset="0"/>
              </a:rPr>
              <a:t>negative</a:t>
            </a:r>
          </a:p>
          <a:p>
            <a:pPr lvl="0" eaLnBrk="0" hangingPunct="0"/>
            <a:r>
              <a:rPr lang="en-US" sz="2400" dirty="0">
                <a:solidFill>
                  <a:srgbClr val="000000"/>
                </a:solidFill>
                <a:latin typeface="Times New Roman" pitchFamily="18" charset="0"/>
                <a:ea typeface="Times New Roman" pitchFamily="18" charset="0"/>
                <a:cs typeface="Times New Roman" pitchFamily="18" charset="0"/>
              </a:rPr>
              <a:t> </a:t>
            </a:r>
            <a:r>
              <a:rPr lang="en-US" sz="2400" dirty="0" smtClean="0">
                <a:solidFill>
                  <a:srgbClr val="000000"/>
                </a:solidFill>
                <a:latin typeface="Times New Roman" pitchFamily="18" charset="0"/>
                <a:ea typeface="Times New Roman" pitchFamily="18" charset="0"/>
                <a:cs typeface="Times New Roman" pitchFamily="18" charset="0"/>
              </a:rPr>
              <a:t>   </a:t>
            </a:r>
            <a:r>
              <a:rPr lang="en-US" sz="2400" dirty="0">
                <a:solidFill>
                  <a:srgbClr val="000000"/>
                </a:solidFill>
                <a:latin typeface="Times New Roman" pitchFamily="18" charset="0"/>
                <a:ea typeface="Times New Roman" pitchFamily="18" charset="0"/>
                <a:cs typeface="Times New Roman" pitchFamily="18" charset="0"/>
              </a:rPr>
              <a:t>pole. </a:t>
            </a:r>
            <a:endParaRPr lang="en-US" sz="2400" dirty="0" smtClean="0">
              <a:solidFill>
                <a:srgbClr val="000000"/>
              </a:solidFill>
              <a:latin typeface="Times New Roman" pitchFamily="18" charset="0"/>
              <a:ea typeface="Times New Roman" pitchFamily="18" charset="0"/>
              <a:cs typeface="Times New Roman" pitchFamily="18" charset="0"/>
            </a:endParaRPr>
          </a:p>
          <a:p>
            <a:pPr lvl="0" eaLnBrk="0" hangingPunct="0">
              <a:buFont typeface="Wingdings" pitchFamily="2" charset="2"/>
              <a:buChar char="Ø"/>
            </a:pPr>
            <a:r>
              <a:rPr lang="en-US" sz="2400" dirty="0" smtClean="0">
                <a:solidFill>
                  <a:srgbClr val="000000"/>
                </a:solidFill>
                <a:latin typeface="Times New Roman" pitchFamily="18" charset="0"/>
                <a:ea typeface="Times New Roman" pitchFamily="18" charset="0"/>
                <a:cs typeface="Times New Roman" pitchFamily="18" charset="0"/>
              </a:rPr>
              <a:t>When </a:t>
            </a:r>
            <a:r>
              <a:rPr lang="en-US" sz="2400" dirty="0">
                <a:solidFill>
                  <a:srgbClr val="000000"/>
                </a:solidFill>
                <a:latin typeface="Times New Roman" pitchFamily="18" charset="0"/>
                <a:ea typeface="Times New Roman" pitchFamily="18" charset="0"/>
                <a:cs typeface="Times New Roman" pitchFamily="18" charset="0"/>
              </a:rPr>
              <a:t>alternating current </a:t>
            </a:r>
            <a:r>
              <a:rPr lang="en-US" sz="2400" dirty="0" smtClean="0">
                <a:solidFill>
                  <a:srgbClr val="000000"/>
                </a:solidFill>
                <a:latin typeface="Times New Roman" pitchFamily="18" charset="0"/>
                <a:ea typeface="Times New Roman" pitchFamily="18" charset="0"/>
                <a:cs typeface="Times New Roman" pitchFamily="18" charset="0"/>
              </a:rPr>
              <a:t>is used</a:t>
            </a:r>
            <a:r>
              <a:rPr lang="en-US" sz="2400" dirty="0">
                <a:solidFill>
                  <a:srgbClr val="000000"/>
                </a:solidFill>
                <a:latin typeface="Times New Roman" pitchFamily="18" charset="0"/>
                <a:ea typeface="Times New Roman" pitchFamily="18" charset="0"/>
                <a:cs typeface="Times New Roman" pitchFamily="18" charset="0"/>
              </a:rPr>
              <a:t>, heat is developed equally at the </a:t>
            </a:r>
            <a:endParaRPr lang="en-US" sz="2400" dirty="0" smtClean="0">
              <a:solidFill>
                <a:srgbClr val="000000"/>
              </a:solidFill>
              <a:latin typeface="Times New Roman" pitchFamily="18" charset="0"/>
              <a:ea typeface="Times New Roman" pitchFamily="18" charset="0"/>
              <a:cs typeface="Times New Roman" pitchFamily="18" charset="0"/>
            </a:endParaRPr>
          </a:p>
          <a:p>
            <a:pPr lvl="0" eaLnBrk="0" hangingPunct="0"/>
            <a:r>
              <a:rPr lang="en-US" sz="2400" dirty="0">
                <a:solidFill>
                  <a:srgbClr val="000000"/>
                </a:solidFill>
                <a:latin typeface="Times New Roman" pitchFamily="18" charset="0"/>
                <a:ea typeface="Times New Roman" pitchFamily="18" charset="0"/>
                <a:cs typeface="Times New Roman" pitchFamily="18" charset="0"/>
              </a:rPr>
              <a:t> </a:t>
            </a:r>
            <a:r>
              <a:rPr lang="en-US" sz="2400" dirty="0" smtClean="0">
                <a:solidFill>
                  <a:srgbClr val="000000"/>
                </a:solidFill>
                <a:latin typeface="Times New Roman" pitchFamily="18" charset="0"/>
                <a:ea typeface="Times New Roman" pitchFamily="18" charset="0"/>
                <a:cs typeface="Times New Roman" pitchFamily="18" charset="0"/>
              </a:rPr>
              <a:t>   plate </a:t>
            </a:r>
            <a:r>
              <a:rPr lang="en-US" sz="2400" dirty="0">
                <a:solidFill>
                  <a:srgbClr val="000000"/>
                </a:solidFill>
                <a:latin typeface="Times New Roman" pitchFamily="18" charset="0"/>
                <a:ea typeface="Times New Roman" pitchFamily="18" charset="0"/>
                <a:cs typeface="Times New Roman" pitchFamily="18" charset="0"/>
              </a:rPr>
              <a:t>and rod, since the electrode and the plate are changing </a:t>
            </a:r>
            <a:r>
              <a:rPr lang="en-US" sz="2400" dirty="0" smtClean="0">
                <a:solidFill>
                  <a:srgbClr val="000000"/>
                </a:solidFill>
                <a:latin typeface="Times New Roman" pitchFamily="18" charset="0"/>
                <a:ea typeface="Times New Roman" pitchFamily="18" charset="0"/>
                <a:cs typeface="Times New Roman" pitchFamily="18" charset="0"/>
              </a:rPr>
              <a:t>polarity   </a:t>
            </a:r>
          </a:p>
          <a:p>
            <a:pPr lvl="0" eaLnBrk="0" hangingPunct="0"/>
            <a:r>
              <a:rPr lang="en-US" sz="2400" dirty="0">
                <a:solidFill>
                  <a:srgbClr val="000000"/>
                </a:solidFill>
                <a:latin typeface="Times New Roman" pitchFamily="18" charset="0"/>
                <a:ea typeface="Times New Roman" pitchFamily="18" charset="0"/>
                <a:cs typeface="Times New Roman" pitchFamily="18" charset="0"/>
              </a:rPr>
              <a:t> </a:t>
            </a:r>
            <a:r>
              <a:rPr lang="en-US" sz="2400" dirty="0" smtClean="0">
                <a:solidFill>
                  <a:srgbClr val="000000"/>
                </a:solidFill>
                <a:latin typeface="Times New Roman" pitchFamily="18" charset="0"/>
                <a:ea typeface="Times New Roman" pitchFamily="18" charset="0"/>
                <a:cs typeface="Times New Roman" pitchFamily="18" charset="0"/>
              </a:rPr>
              <a:t>   at </a:t>
            </a:r>
            <a:r>
              <a:rPr lang="en-US" sz="2400" dirty="0">
                <a:solidFill>
                  <a:srgbClr val="000000"/>
                </a:solidFill>
                <a:latin typeface="Times New Roman" pitchFamily="18" charset="0"/>
                <a:ea typeface="Times New Roman" pitchFamily="18" charset="0"/>
                <a:cs typeface="Times New Roman" pitchFamily="18" charset="0"/>
              </a:rPr>
              <a:t>the frequency of the supply.</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3" name="Rectangle 2"/>
          <p:cNvSpPr/>
          <p:nvPr/>
        </p:nvSpPr>
        <p:spPr>
          <a:xfrm>
            <a:off x="304800" y="228600"/>
            <a:ext cx="2514600" cy="461665"/>
          </a:xfrm>
          <a:prstGeom prst="rect">
            <a:avLst/>
          </a:prstGeom>
        </p:spPr>
        <p:txBody>
          <a:bodyPr wrap="square">
            <a:spAutoFit/>
          </a:bodyPr>
          <a:lstStyle/>
          <a:p>
            <a:pPr eaLnBrk="0" hangingPunct="0"/>
            <a:r>
              <a:rPr lang="en-US" sz="2400" b="1" u="sng" dirty="0" smtClean="0">
                <a:solidFill>
                  <a:srgbClr val="000000"/>
                </a:solidFill>
                <a:latin typeface="Times New Roman" pitchFamily="18" charset="0"/>
                <a:ea typeface="Times New Roman" pitchFamily="18" charset="0"/>
                <a:cs typeface="Times New Roman" pitchFamily="18" charset="0"/>
              </a:rPr>
              <a:t>Principle of Arc</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4"/>
          <p:cNvSpPr>
            <a:spLocks noChangeArrowheads="1"/>
          </p:cNvSpPr>
          <p:nvPr/>
        </p:nvSpPr>
        <p:spPr bwMode="auto">
          <a:xfrm>
            <a:off x="0" y="214492"/>
            <a:ext cx="9144000" cy="6001643"/>
          </a:xfrm>
          <a:prstGeom prst="rect">
            <a:avLst/>
          </a:prstGeom>
          <a:noFill/>
          <a:ln w="9525">
            <a:noFill/>
            <a:miter lim="800000"/>
            <a:headEnd/>
            <a:tailEnd/>
          </a:ln>
        </p:spPr>
        <p:txBody>
          <a:bodyPr wrap="square" anchor="ctr">
            <a:spAutoFit/>
          </a:bodyPr>
          <a:lstStyle/>
          <a:p>
            <a:pPr algn="ctr" eaLnBrk="0" hangingPunct="0"/>
            <a:r>
              <a:rPr lang="en-US" sz="2200" b="1" u="sng" dirty="0">
                <a:latin typeface="Times New Roman" pitchFamily="18" charset="0"/>
                <a:cs typeface="Times New Roman" pitchFamily="18" charset="0"/>
              </a:rPr>
              <a:t>WELDING </a:t>
            </a:r>
            <a:r>
              <a:rPr lang="en-US" sz="2200" b="1" u="sng" dirty="0" smtClean="0">
                <a:latin typeface="Times New Roman" pitchFamily="18" charset="0"/>
                <a:cs typeface="Times New Roman" pitchFamily="18" charset="0"/>
              </a:rPr>
              <a:t>EQUIPMENT</a:t>
            </a:r>
          </a:p>
          <a:p>
            <a:pPr algn="ctr" eaLnBrk="0" hangingPunct="0"/>
            <a:endParaRPr lang="en-US" sz="2200" u="sng" dirty="0">
              <a:latin typeface="Times New Roman" pitchFamily="18" charset="0"/>
              <a:cs typeface="Times New Roman" pitchFamily="18" charset="0"/>
            </a:endParaRPr>
          </a:p>
          <a:p>
            <a:pPr eaLnBrk="0" hangingPunct="0"/>
            <a:r>
              <a:rPr lang="en-US" sz="2200" dirty="0" smtClean="0">
                <a:latin typeface="Times New Roman" pitchFamily="18" charset="0"/>
                <a:cs typeface="Times New Roman" pitchFamily="18" charset="0"/>
              </a:rPr>
              <a:t>Besides the welding </a:t>
            </a:r>
            <a:r>
              <a:rPr lang="en-US" sz="2200" dirty="0">
                <a:latin typeface="Times New Roman" pitchFamily="18" charset="0"/>
                <a:cs typeface="Times New Roman" pitchFamily="18" charset="0"/>
              </a:rPr>
              <a:t>machines and suitable electrodes, the accessories necessary for a welder are:</a:t>
            </a:r>
          </a:p>
          <a:p>
            <a:pPr eaLnBrk="0" hangingPunct="0"/>
            <a:r>
              <a:rPr lang="en-US" sz="2200" dirty="0">
                <a:latin typeface="Times New Roman" pitchFamily="18" charset="0"/>
                <a:cs typeface="Times New Roman" pitchFamily="18" charset="0"/>
              </a:rPr>
              <a:t>1. A substantial </a:t>
            </a:r>
            <a:r>
              <a:rPr lang="en-US" sz="2200" b="1" dirty="0">
                <a:latin typeface="Times New Roman" pitchFamily="18" charset="0"/>
                <a:cs typeface="Times New Roman" pitchFamily="18" charset="0"/>
              </a:rPr>
              <a:t>work table</a:t>
            </a:r>
            <a:r>
              <a:rPr lang="en-US" sz="2200" dirty="0">
                <a:latin typeface="Times New Roman" pitchFamily="18" charset="0"/>
                <a:cs typeface="Times New Roman" pitchFamily="18" charset="0"/>
              </a:rPr>
              <a:t> with a fairly heavy mild steel plate for a top.</a:t>
            </a:r>
          </a:p>
          <a:p>
            <a:pPr eaLnBrk="0" hangingPunct="0"/>
            <a:endParaRPr lang="en-US" sz="900" dirty="0" smtClean="0">
              <a:latin typeface="Times New Roman" pitchFamily="18" charset="0"/>
              <a:cs typeface="Times New Roman" pitchFamily="18" charset="0"/>
            </a:endParaRPr>
          </a:p>
          <a:p>
            <a:pPr eaLnBrk="0" hangingPunct="0"/>
            <a:r>
              <a:rPr lang="en-US" sz="2200" dirty="0" smtClean="0">
                <a:latin typeface="Times New Roman" pitchFamily="18" charset="0"/>
                <a:cs typeface="Times New Roman" pitchFamily="18" charset="0"/>
              </a:rPr>
              <a:t>2</a:t>
            </a:r>
            <a:r>
              <a:rPr lang="en-US" sz="2200" dirty="0">
                <a:latin typeface="Times New Roman" pitchFamily="18" charset="0"/>
                <a:cs typeface="Times New Roman" pitchFamily="18" charset="0"/>
              </a:rPr>
              <a:t>. </a:t>
            </a:r>
            <a:r>
              <a:rPr lang="en-US" sz="2200" b="1" dirty="0">
                <a:latin typeface="Times New Roman" pitchFamily="18" charset="0"/>
                <a:cs typeface="Times New Roman" pitchFamily="18" charset="0"/>
              </a:rPr>
              <a:t>Leads. </a:t>
            </a:r>
            <a:r>
              <a:rPr lang="en-US" sz="2200" dirty="0">
                <a:latin typeface="Times New Roman" pitchFamily="18" charset="0"/>
                <a:cs typeface="Times New Roman" pitchFamily="18" charset="0"/>
              </a:rPr>
              <a:t>Two are required — one from the machine to the electrode holder, called the electrode lead, and one from the job or work table.</a:t>
            </a:r>
          </a:p>
          <a:p>
            <a:pPr eaLnBrk="0" hangingPunct="0"/>
            <a:endParaRPr lang="en-US" sz="900" dirty="0" smtClean="0">
              <a:latin typeface="Times New Roman" pitchFamily="18" charset="0"/>
              <a:cs typeface="Times New Roman" pitchFamily="18" charset="0"/>
            </a:endParaRPr>
          </a:p>
          <a:p>
            <a:pPr eaLnBrk="0" hangingPunct="0"/>
            <a:r>
              <a:rPr lang="en-US" sz="2200" dirty="0" smtClean="0">
                <a:latin typeface="Times New Roman" pitchFamily="18" charset="0"/>
                <a:cs typeface="Times New Roman" pitchFamily="18" charset="0"/>
              </a:rPr>
              <a:t>3</a:t>
            </a:r>
            <a:r>
              <a:rPr lang="en-US" sz="2200" dirty="0">
                <a:latin typeface="Times New Roman" pitchFamily="18" charset="0"/>
                <a:cs typeface="Times New Roman" pitchFamily="18" charset="0"/>
              </a:rPr>
              <a:t>. </a:t>
            </a:r>
            <a:r>
              <a:rPr lang="en-US" sz="2200" b="1" dirty="0">
                <a:latin typeface="Times New Roman" pitchFamily="18" charset="0"/>
                <a:cs typeface="Times New Roman" pitchFamily="18" charset="0"/>
              </a:rPr>
              <a:t>Electrode Holders</a:t>
            </a:r>
            <a:r>
              <a:rPr lang="en-US" sz="2200" dirty="0">
                <a:latin typeface="Times New Roman" pitchFamily="18" charset="0"/>
                <a:cs typeface="Times New Roman" pitchFamily="18" charset="0"/>
              </a:rPr>
              <a:t>. These should </a:t>
            </a:r>
            <a:r>
              <a:rPr lang="en-US" sz="2200" dirty="0" smtClean="0">
                <a:latin typeface="Times New Roman" pitchFamily="18" charset="0"/>
                <a:cs typeface="Times New Roman" pitchFamily="18" charset="0"/>
              </a:rPr>
              <a:t>not overheat </a:t>
            </a:r>
            <a:r>
              <a:rPr lang="en-US" sz="2200" dirty="0">
                <a:latin typeface="Times New Roman" pitchFamily="18" charset="0"/>
                <a:cs typeface="Times New Roman" pitchFamily="18" charset="0"/>
              </a:rPr>
              <a:t>and have well-insulated handles to avoid electric shocks and accidental arcing. </a:t>
            </a:r>
          </a:p>
          <a:p>
            <a:pPr eaLnBrk="0" hangingPunct="0"/>
            <a:endParaRPr lang="en-US" sz="900" dirty="0" smtClean="0">
              <a:latin typeface="Times New Roman" pitchFamily="18" charset="0"/>
              <a:cs typeface="Times New Roman" pitchFamily="18" charset="0"/>
            </a:endParaRPr>
          </a:p>
          <a:p>
            <a:pPr eaLnBrk="0" hangingPunct="0"/>
            <a:r>
              <a:rPr lang="en-US" sz="2200" dirty="0" smtClean="0">
                <a:latin typeface="Times New Roman" pitchFamily="18" charset="0"/>
                <a:cs typeface="Times New Roman" pitchFamily="18" charset="0"/>
              </a:rPr>
              <a:t>4</a:t>
            </a:r>
            <a:r>
              <a:rPr lang="en-US" sz="2200" dirty="0">
                <a:latin typeface="Times New Roman" pitchFamily="18" charset="0"/>
                <a:cs typeface="Times New Roman" pitchFamily="18" charset="0"/>
              </a:rPr>
              <a:t>. </a:t>
            </a:r>
            <a:r>
              <a:rPr lang="en-US" sz="2200" b="1" dirty="0">
                <a:latin typeface="Times New Roman" pitchFamily="18" charset="0"/>
                <a:cs typeface="Times New Roman" pitchFamily="18" charset="0"/>
              </a:rPr>
              <a:t>Shields</a:t>
            </a:r>
            <a:r>
              <a:rPr lang="en-US" sz="2200" dirty="0">
                <a:latin typeface="Times New Roman" pitchFamily="18" charset="0"/>
                <a:cs typeface="Times New Roman" pitchFamily="18" charset="0"/>
              </a:rPr>
              <a:t>. These are necessary for protecting the eyes and face from </a:t>
            </a:r>
            <a:r>
              <a:rPr lang="en-US" sz="2200" dirty="0" smtClean="0">
                <a:latin typeface="Times New Roman" pitchFamily="18" charset="0"/>
                <a:cs typeface="Times New Roman" pitchFamily="18" charset="0"/>
              </a:rPr>
              <a:t>light and </a:t>
            </a:r>
            <a:r>
              <a:rPr lang="en-US" sz="2200" dirty="0">
                <a:latin typeface="Times New Roman" pitchFamily="18" charset="0"/>
                <a:cs typeface="Times New Roman" pitchFamily="18" charset="0"/>
              </a:rPr>
              <a:t>ultra-violet radiation from the arc, and spatter from the weld pool.          </a:t>
            </a:r>
          </a:p>
          <a:p>
            <a:pPr eaLnBrk="0" hangingPunct="0"/>
            <a:endParaRPr lang="en-US" sz="900" dirty="0" smtClean="0">
              <a:latin typeface="Times New Roman" pitchFamily="18" charset="0"/>
              <a:cs typeface="Times New Roman" pitchFamily="18" charset="0"/>
            </a:endParaRPr>
          </a:p>
          <a:p>
            <a:pPr eaLnBrk="0" hangingPunct="0"/>
            <a:r>
              <a:rPr lang="en-US" sz="2200" dirty="0" smtClean="0">
                <a:latin typeface="Times New Roman" pitchFamily="18" charset="0"/>
                <a:cs typeface="Times New Roman" pitchFamily="18" charset="0"/>
              </a:rPr>
              <a:t>5</a:t>
            </a:r>
            <a:r>
              <a:rPr lang="en-US" sz="2200" dirty="0">
                <a:latin typeface="Times New Roman" pitchFamily="18" charset="0"/>
                <a:cs typeface="Times New Roman" pitchFamily="18" charset="0"/>
              </a:rPr>
              <a:t>. </a:t>
            </a:r>
            <a:r>
              <a:rPr lang="en-US" sz="2200" b="1" dirty="0">
                <a:latin typeface="Times New Roman" pitchFamily="18" charset="0"/>
                <a:cs typeface="Times New Roman" pitchFamily="18" charset="0"/>
              </a:rPr>
              <a:t>Clothing</a:t>
            </a:r>
            <a:r>
              <a:rPr lang="en-US" sz="2200" dirty="0">
                <a:latin typeface="Times New Roman" pitchFamily="18" charset="0"/>
                <a:cs typeface="Times New Roman" pitchFamily="18" charset="0"/>
              </a:rPr>
              <a:t>. Leather gloves and apron should be worn.</a:t>
            </a:r>
          </a:p>
          <a:p>
            <a:pPr eaLnBrk="0" hangingPunct="0"/>
            <a:endParaRPr lang="en-US" sz="900" dirty="0" smtClean="0">
              <a:latin typeface="Times New Roman" pitchFamily="18" charset="0"/>
              <a:cs typeface="Times New Roman" pitchFamily="18" charset="0"/>
            </a:endParaRPr>
          </a:p>
          <a:p>
            <a:pPr eaLnBrk="0" hangingPunct="0"/>
            <a:r>
              <a:rPr lang="en-US" sz="2200" dirty="0" smtClean="0">
                <a:latin typeface="Times New Roman" pitchFamily="18" charset="0"/>
                <a:cs typeface="Times New Roman" pitchFamily="18" charset="0"/>
              </a:rPr>
              <a:t>6</a:t>
            </a:r>
            <a:r>
              <a:rPr lang="en-US" sz="2200" dirty="0">
                <a:latin typeface="Times New Roman" pitchFamily="18" charset="0"/>
                <a:cs typeface="Times New Roman" pitchFamily="18" charset="0"/>
              </a:rPr>
              <a:t>. </a:t>
            </a:r>
            <a:r>
              <a:rPr lang="en-US" sz="2200" b="1" dirty="0">
                <a:latin typeface="Times New Roman" pitchFamily="18" charset="0"/>
                <a:cs typeface="Times New Roman" pitchFamily="18" charset="0"/>
              </a:rPr>
              <a:t>Chipping Hammer</a:t>
            </a:r>
            <a:r>
              <a:rPr lang="en-US" sz="2200" dirty="0">
                <a:latin typeface="Times New Roman" pitchFamily="18" charset="0"/>
                <a:cs typeface="Times New Roman" pitchFamily="18" charset="0"/>
              </a:rPr>
              <a:t>. Used for </a:t>
            </a:r>
            <a:r>
              <a:rPr lang="en-US" sz="2200" dirty="0" err="1">
                <a:latin typeface="Times New Roman" pitchFamily="18" charset="0"/>
                <a:cs typeface="Times New Roman" pitchFamily="18" charset="0"/>
              </a:rPr>
              <a:t>deslagging</a:t>
            </a:r>
            <a:r>
              <a:rPr lang="en-US" sz="2200" dirty="0">
                <a:latin typeface="Times New Roman" pitchFamily="18" charset="0"/>
                <a:cs typeface="Times New Roman" pitchFamily="18" charset="0"/>
              </a:rPr>
              <a:t> of welds.</a:t>
            </a:r>
          </a:p>
          <a:p>
            <a:pPr eaLnBrk="0" hangingPunct="0"/>
            <a:endParaRPr lang="en-US" sz="900" dirty="0" smtClean="0">
              <a:latin typeface="Times New Roman" pitchFamily="18" charset="0"/>
              <a:cs typeface="Times New Roman" pitchFamily="18" charset="0"/>
            </a:endParaRPr>
          </a:p>
          <a:p>
            <a:pPr eaLnBrk="0" hangingPunct="0"/>
            <a:r>
              <a:rPr lang="en-US" sz="2200" dirty="0" smtClean="0">
                <a:latin typeface="Times New Roman" pitchFamily="18" charset="0"/>
                <a:cs typeface="Times New Roman" pitchFamily="18" charset="0"/>
              </a:rPr>
              <a:t>7</a:t>
            </a:r>
            <a:r>
              <a:rPr lang="en-US" sz="2200" dirty="0">
                <a:latin typeface="Times New Roman" pitchFamily="18" charset="0"/>
                <a:cs typeface="Times New Roman" pitchFamily="18" charset="0"/>
              </a:rPr>
              <a:t>. </a:t>
            </a:r>
            <a:r>
              <a:rPr lang="en-US" sz="2200" b="1" dirty="0">
                <a:latin typeface="Times New Roman" pitchFamily="18" charset="0"/>
                <a:cs typeface="Times New Roman" pitchFamily="18" charset="0"/>
              </a:rPr>
              <a:t>Wire Brush</a:t>
            </a:r>
            <a:r>
              <a:rPr lang="en-US" sz="2200" dirty="0">
                <a:latin typeface="Times New Roman" pitchFamily="18" charset="0"/>
                <a:cs typeface="Times New Roman" pitchFamily="18" charset="0"/>
              </a:rPr>
              <a:t>. Used for removing rust, cleaning slag off welds, etc.</a:t>
            </a:r>
          </a:p>
          <a:p>
            <a:pPr eaLnBrk="0" hangingPunct="0"/>
            <a:endParaRPr lang="en-US"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sz="half" idx="1"/>
          </p:nvPr>
        </p:nvSpPr>
        <p:spPr>
          <a:xfrm>
            <a:off x="228600" y="1295400"/>
            <a:ext cx="3733800" cy="5334000"/>
          </a:xfrm>
        </p:spPr>
        <p:txBody>
          <a:bodyPr>
            <a:normAutofit/>
          </a:bodyPr>
          <a:lstStyle/>
          <a:p>
            <a:pPr eaLnBrk="1" hangingPunct="1">
              <a:lnSpc>
                <a:spcPct val="90000"/>
              </a:lnSpc>
              <a:buFontTx/>
              <a:buNone/>
            </a:pPr>
            <a:endParaRPr lang="en-US" sz="2000" dirty="0" smtClean="0"/>
          </a:p>
          <a:p>
            <a:pPr eaLnBrk="1" hangingPunct="1">
              <a:lnSpc>
                <a:spcPct val="90000"/>
              </a:lnSpc>
            </a:pPr>
            <a:r>
              <a:rPr lang="en-US" sz="2400" dirty="0" smtClean="0"/>
              <a:t>Used for holding electrodes.</a:t>
            </a:r>
          </a:p>
          <a:p>
            <a:pPr eaLnBrk="1" hangingPunct="1">
              <a:lnSpc>
                <a:spcPct val="90000"/>
              </a:lnSpc>
            </a:pPr>
            <a:endParaRPr lang="en-US" sz="2400" dirty="0" smtClean="0"/>
          </a:p>
          <a:p>
            <a:pPr eaLnBrk="1" hangingPunct="1">
              <a:lnSpc>
                <a:spcPct val="90000"/>
              </a:lnSpc>
            </a:pPr>
            <a:r>
              <a:rPr lang="en-US" sz="2400" dirty="0" smtClean="0"/>
              <a:t>The body of electrode holders is made of steel, copper etc.</a:t>
            </a:r>
          </a:p>
          <a:p>
            <a:pPr eaLnBrk="1" hangingPunct="1">
              <a:lnSpc>
                <a:spcPct val="90000"/>
              </a:lnSpc>
            </a:pPr>
            <a:endParaRPr lang="en-US" sz="2400" dirty="0" smtClean="0"/>
          </a:p>
          <a:p>
            <a:pPr eaLnBrk="1" hangingPunct="1">
              <a:lnSpc>
                <a:spcPct val="90000"/>
              </a:lnSpc>
            </a:pPr>
            <a:r>
              <a:rPr lang="en-US" sz="2400" dirty="0" smtClean="0"/>
              <a:t>It is well insulated from handle and lever.</a:t>
            </a:r>
          </a:p>
          <a:p>
            <a:pPr eaLnBrk="1" hangingPunct="1">
              <a:lnSpc>
                <a:spcPct val="90000"/>
              </a:lnSpc>
            </a:pPr>
            <a:endParaRPr lang="en-US" sz="2400" dirty="0" smtClean="0"/>
          </a:p>
        </p:txBody>
      </p:sp>
      <p:pic>
        <p:nvPicPr>
          <p:cNvPr id="19459" name="Picture 3" descr="fully insulated ehol"/>
          <p:cNvPicPr>
            <a:picLocks noGrp="1" noChangeAspect="1" noChangeArrowheads="1"/>
          </p:cNvPicPr>
          <p:nvPr>
            <p:ph sz="quarter" idx="2"/>
          </p:nvPr>
        </p:nvPicPr>
        <p:blipFill>
          <a:blip r:embed="rId2" cstate="print">
            <a:lum bright="6000" contrast="-18000"/>
          </a:blip>
          <a:srcRect/>
          <a:stretch>
            <a:fillRect/>
          </a:stretch>
        </p:blipFill>
        <p:spPr>
          <a:xfrm>
            <a:off x="3657600" y="1420813"/>
            <a:ext cx="2265363" cy="1516062"/>
          </a:xfrm>
        </p:spPr>
      </p:pic>
      <p:pic>
        <p:nvPicPr>
          <p:cNvPr id="19460" name="Picture 4" descr="semi insulated ehol"/>
          <p:cNvPicPr>
            <a:picLocks noGrp="1" noChangeAspect="1" noChangeArrowheads="1"/>
          </p:cNvPicPr>
          <p:nvPr>
            <p:ph sz="quarter" idx="3"/>
          </p:nvPr>
        </p:nvPicPr>
        <p:blipFill>
          <a:blip r:embed="rId3" cstate="print">
            <a:lum bright="6000" contrast="-18000"/>
          </a:blip>
          <a:srcRect/>
          <a:stretch>
            <a:fillRect/>
          </a:stretch>
        </p:blipFill>
        <p:spPr>
          <a:xfrm>
            <a:off x="6400800" y="1443038"/>
            <a:ext cx="2209800" cy="1417637"/>
          </a:xfrm>
        </p:spPr>
      </p:pic>
      <p:pic>
        <p:nvPicPr>
          <p:cNvPr id="19461" name="Picture 5" descr="heavy type ehol"/>
          <p:cNvPicPr>
            <a:picLocks noChangeAspect="1" noChangeArrowheads="1"/>
          </p:cNvPicPr>
          <p:nvPr/>
        </p:nvPicPr>
        <p:blipFill>
          <a:blip r:embed="rId4" cstate="print">
            <a:lum bright="6000" contrast="-36000"/>
          </a:blip>
          <a:srcRect/>
          <a:stretch>
            <a:fillRect/>
          </a:stretch>
        </p:blipFill>
        <p:spPr bwMode="auto">
          <a:xfrm>
            <a:off x="3886200" y="3810000"/>
            <a:ext cx="2514600" cy="1466850"/>
          </a:xfrm>
          <a:prstGeom prst="rect">
            <a:avLst/>
          </a:prstGeom>
          <a:noFill/>
          <a:ln w="9525">
            <a:noFill/>
            <a:miter lim="800000"/>
            <a:headEnd/>
            <a:tailEnd/>
          </a:ln>
        </p:spPr>
      </p:pic>
      <p:pic>
        <p:nvPicPr>
          <p:cNvPr id="19462" name="Picture 6" descr="american type ehol"/>
          <p:cNvPicPr>
            <a:picLocks noChangeAspect="1" noChangeArrowheads="1"/>
          </p:cNvPicPr>
          <p:nvPr/>
        </p:nvPicPr>
        <p:blipFill>
          <a:blip r:embed="rId5" cstate="print">
            <a:lum bright="6000" contrast="-24000"/>
          </a:blip>
          <a:srcRect/>
          <a:stretch>
            <a:fillRect/>
          </a:stretch>
        </p:blipFill>
        <p:spPr bwMode="auto">
          <a:xfrm>
            <a:off x="6705600" y="3733800"/>
            <a:ext cx="2209800" cy="1447800"/>
          </a:xfrm>
          <a:prstGeom prst="rect">
            <a:avLst/>
          </a:prstGeom>
          <a:noFill/>
          <a:ln w="9525">
            <a:noFill/>
            <a:miter lim="800000"/>
            <a:headEnd/>
            <a:tailEnd/>
          </a:ln>
        </p:spPr>
      </p:pic>
      <p:sp>
        <p:nvSpPr>
          <p:cNvPr id="19463" name="Text Box 7"/>
          <p:cNvSpPr txBox="1">
            <a:spLocks noChangeArrowheads="1"/>
          </p:cNvSpPr>
          <p:nvPr/>
        </p:nvSpPr>
        <p:spPr bwMode="auto">
          <a:xfrm>
            <a:off x="3962400" y="2895600"/>
            <a:ext cx="1752600" cy="517525"/>
          </a:xfrm>
          <a:prstGeom prst="rect">
            <a:avLst/>
          </a:prstGeom>
          <a:noFill/>
          <a:ln w="9525">
            <a:noFill/>
            <a:miter lim="800000"/>
            <a:headEnd/>
            <a:tailEnd/>
          </a:ln>
        </p:spPr>
        <p:txBody>
          <a:bodyPr>
            <a:spAutoFit/>
          </a:bodyPr>
          <a:lstStyle/>
          <a:p>
            <a:pPr>
              <a:spcBef>
                <a:spcPct val="50000"/>
              </a:spcBef>
            </a:pPr>
            <a:r>
              <a:rPr lang="en-US" sz="1400"/>
              <a:t>Fully insulated electrode holder</a:t>
            </a:r>
          </a:p>
        </p:txBody>
      </p:sp>
      <p:sp>
        <p:nvSpPr>
          <p:cNvPr id="19464" name="Text Box 8"/>
          <p:cNvSpPr txBox="1">
            <a:spLocks noChangeArrowheads="1"/>
          </p:cNvSpPr>
          <p:nvPr/>
        </p:nvSpPr>
        <p:spPr bwMode="auto">
          <a:xfrm>
            <a:off x="6629400" y="2895600"/>
            <a:ext cx="1828800" cy="517525"/>
          </a:xfrm>
          <a:prstGeom prst="rect">
            <a:avLst/>
          </a:prstGeom>
          <a:noFill/>
          <a:ln w="9525">
            <a:noFill/>
            <a:miter lim="800000"/>
            <a:headEnd/>
            <a:tailEnd/>
          </a:ln>
        </p:spPr>
        <p:txBody>
          <a:bodyPr>
            <a:spAutoFit/>
          </a:bodyPr>
          <a:lstStyle/>
          <a:p>
            <a:pPr>
              <a:spcBef>
                <a:spcPct val="50000"/>
              </a:spcBef>
            </a:pPr>
            <a:r>
              <a:rPr lang="en-US" sz="1400"/>
              <a:t>Semi insulated electrode holder</a:t>
            </a:r>
          </a:p>
        </p:txBody>
      </p:sp>
      <p:sp>
        <p:nvSpPr>
          <p:cNvPr id="19465" name="Text Box 9"/>
          <p:cNvSpPr txBox="1">
            <a:spLocks noChangeArrowheads="1"/>
          </p:cNvSpPr>
          <p:nvPr/>
        </p:nvSpPr>
        <p:spPr bwMode="auto">
          <a:xfrm>
            <a:off x="4191000" y="5334000"/>
            <a:ext cx="1828800" cy="517525"/>
          </a:xfrm>
          <a:prstGeom prst="rect">
            <a:avLst/>
          </a:prstGeom>
          <a:noFill/>
          <a:ln w="9525">
            <a:noFill/>
            <a:miter lim="800000"/>
            <a:headEnd/>
            <a:tailEnd/>
          </a:ln>
        </p:spPr>
        <p:txBody>
          <a:bodyPr>
            <a:spAutoFit/>
          </a:bodyPr>
          <a:lstStyle/>
          <a:p>
            <a:pPr>
              <a:spcBef>
                <a:spcPct val="50000"/>
              </a:spcBef>
            </a:pPr>
            <a:r>
              <a:rPr lang="en-US" sz="1400"/>
              <a:t>Heavy type electrode holder</a:t>
            </a:r>
          </a:p>
        </p:txBody>
      </p:sp>
      <p:sp>
        <p:nvSpPr>
          <p:cNvPr id="19466" name="Text Box 10"/>
          <p:cNvSpPr txBox="1">
            <a:spLocks noChangeArrowheads="1"/>
          </p:cNvSpPr>
          <p:nvPr/>
        </p:nvSpPr>
        <p:spPr bwMode="auto">
          <a:xfrm>
            <a:off x="7010400" y="5257800"/>
            <a:ext cx="1600200" cy="517525"/>
          </a:xfrm>
          <a:prstGeom prst="rect">
            <a:avLst/>
          </a:prstGeom>
          <a:noFill/>
          <a:ln w="9525">
            <a:noFill/>
            <a:miter lim="800000"/>
            <a:headEnd/>
            <a:tailEnd/>
          </a:ln>
        </p:spPr>
        <p:txBody>
          <a:bodyPr>
            <a:spAutoFit/>
          </a:bodyPr>
          <a:lstStyle/>
          <a:p>
            <a:pPr>
              <a:spcBef>
                <a:spcPct val="50000"/>
              </a:spcBef>
            </a:pPr>
            <a:r>
              <a:rPr lang="en-US" sz="1400"/>
              <a:t>American electrode holder</a:t>
            </a:r>
          </a:p>
        </p:txBody>
      </p:sp>
      <p:sp>
        <p:nvSpPr>
          <p:cNvPr id="163852" name="Rectangle 12"/>
          <p:cNvSpPr>
            <a:spLocks noChangeArrowheads="1"/>
          </p:cNvSpPr>
          <p:nvPr/>
        </p:nvSpPr>
        <p:spPr bwMode="auto">
          <a:xfrm>
            <a:off x="2895600" y="104775"/>
            <a:ext cx="4175125" cy="519113"/>
          </a:xfrm>
          <a:prstGeom prst="rect">
            <a:avLst/>
          </a:prstGeom>
          <a:noFill/>
          <a:ln w="9525">
            <a:noFill/>
            <a:miter lim="800000"/>
            <a:headEnd/>
            <a:tailEnd/>
          </a:ln>
          <a:effectLst/>
        </p:spPr>
        <p:txBody>
          <a:bodyPr wrap="none">
            <a:spAutoFit/>
          </a:bodyPr>
          <a:lstStyle/>
          <a:p>
            <a:pPr>
              <a:defRPr/>
            </a:pPr>
            <a:r>
              <a:rPr lang="en-IN" sz="2800" u="sng" dirty="0"/>
              <a:t>ELECTRODE HOLDERS</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body" sz="half" idx="1"/>
          </p:nvPr>
        </p:nvSpPr>
        <p:spPr>
          <a:xfrm>
            <a:off x="457200" y="1524000"/>
            <a:ext cx="4038600" cy="4525963"/>
          </a:xfrm>
        </p:spPr>
        <p:txBody>
          <a:bodyPr/>
          <a:lstStyle/>
          <a:p>
            <a:pPr eaLnBrk="1" hangingPunct="1"/>
            <a:endParaRPr lang="en-US" sz="2800" dirty="0" smtClean="0"/>
          </a:p>
          <a:p>
            <a:pPr eaLnBrk="1" hangingPunct="1"/>
            <a:r>
              <a:rPr lang="en-US" dirty="0" smtClean="0"/>
              <a:t>Used for chipping weld slag.</a:t>
            </a:r>
          </a:p>
          <a:p>
            <a:pPr eaLnBrk="1" hangingPunct="1"/>
            <a:endParaRPr lang="en-US" dirty="0" smtClean="0"/>
          </a:p>
          <a:p>
            <a:pPr eaLnBrk="1" hangingPunct="1"/>
            <a:r>
              <a:rPr lang="en-US" dirty="0" smtClean="0"/>
              <a:t>The chisel edge and point very tough and hard, often made of steel.</a:t>
            </a:r>
          </a:p>
          <a:p>
            <a:pPr eaLnBrk="1" hangingPunct="1">
              <a:buFontTx/>
              <a:buNone/>
            </a:pPr>
            <a:endParaRPr lang="en-US" dirty="0" smtClean="0"/>
          </a:p>
        </p:txBody>
      </p:sp>
      <p:pic>
        <p:nvPicPr>
          <p:cNvPr id="20483" name="Picture 3" descr="jyoti wat"/>
          <p:cNvPicPr>
            <a:picLocks noGrp="1" noChangeAspect="1" noChangeArrowheads="1"/>
          </p:cNvPicPr>
          <p:nvPr>
            <p:ph sz="quarter" idx="2"/>
          </p:nvPr>
        </p:nvPicPr>
        <p:blipFill>
          <a:blip r:embed="rId2" cstate="print">
            <a:lum contrast="-18000"/>
          </a:blip>
          <a:srcRect/>
          <a:stretch>
            <a:fillRect/>
          </a:stretch>
        </p:blipFill>
        <p:spPr>
          <a:xfrm>
            <a:off x="4648200" y="1676400"/>
            <a:ext cx="3173413" cy="1905000"/>
          </a:xfrm>
          <a:noFill/>
        </p:spPr>
      </p:pic>
      <p:pic>
        <p:nvPicPr>
          <p:cNvPr id="20484" name="Picture 4" descr="cross chisel chiping hamer"/>
          <p:cNvPicPr>
            <a:picLocks noGrp="1" noChangeAspect="1" noChangeArrowheads="1"/>
          </p:cNvPicPr>
          <p:nvPr>
            <p:ph sz="quarter" idx="3"/>
          </p:nvPr>
        </p:nvPicPr>
        <p:blipFill>
          <a:blip r:embed="rId3" cstate="print">
            <a:lum contrast="-24000"/>
          </a:blip>
          <a:srcRect/>
          <a:stretch>
            <a:fillRect/>
          </a:stretch>
        </p:blipFill>
        <p:spPr>
          <a:xfrm>
            <a:off x="5181600" y="4343400"/>
            <a:ext cx="2362200" cy="1373188"/>
          </a:xfrm>
          <a:noFill/>
        </p:spPr>
      </p:pic>
      <p:sp>
        <p:nvSpPr>
          <p:cNvPr id="20485" name="Text Box 5"/>
          <p:cNvSpPr txBox="1">
            <a:spLocks noChangeArrowheads="1"/>
          </p:cNvSpPr>
          <p:nvPr/>
        </p:nvSpPr>
        <p:spPr bwMode="auto">
          <a:xfrm>
            <a:off x="5105400" y="5638800"/>
            <a:ext cx="3352800" cy="304800"/>
          </a:xfrm>
          <a:prstGeom prst="rect">
            <a:avLst/>
          </a:prstGeom>
          <a:noFill/>
          <a:ln w="9525">
            <a:noFill/>
            <a:miter lim="800000"/>
            <a:headEnd/>
            <a:tailEnd/>
          </a:ln>
        </p:spPr>
        <p:txBody>
          <a:bodyPr>
            <a:spAutoFit/>
          </a:bodyPr>
          <a:lstStyle/>
          <a:p>
            <a:pPr>
              <a:spcBef>
                <a:spcPct val="50000"/>
              </a:spcBef>
            </a:pPr>
            <a:r>
              <a:rPr lang="en-US" sz="1400"/>
              <a:t>Cross chisel chipping hammer</a:t>
            </a:r>
          </a:p>
        </p:txBody>
      </p:sp>
      <p:sp>
        <p:nvSpPr>
          <p:cNvPr id="20486" name="Text Box 6"/>
          <p:cNvSpPr txBox="1">
            <a:spLocks noChangeArrowheads="1"/>
          </p:cNvSpPr>
          <p:nvPr/>
        </p:nvSpPr>
        <p:spPr bwMode="auto">
          <a:xfrm>
            <a:off x="4953000" y="3581400"/>
            <a:ext cx="2514600" cy="304800"/>
          </a:xfrm>
          <a:prstGeom prst="rect">
            <a:avLst/>
          </a:prstGeom>
          <a:noFill/>
          <a:ln w="9525">
            <a:noFill/>
            <a:miter lim="800000"/>
            <a:headEnd/>
            <a:tailEnd/>
          </a:ln>
        </p:spPr>
        <p:txBody>
          <a:bodyPr>
            <a:spAutoFit/>
          </a:bodyPr>
          <a:lstStyle/>
          <a:p>
            <a:pPr>
              <a:spcBef>
                <a:spcPct val="50000"/>
              </a:spcBef>
            </a:pPr>
            <a:r>
              <a:rPr lang="en-US" sz="1400"/>
              <a:t>Chipping hammer</a:t>
            </a:r>
          </a:p>
        </p:txBody>
      </p:sp>
      <p:sp>
        <p:nvSpPr>
          <p:cNvPr id="164872" name="Rectangle 8"/>
          <p:cNvSpPr>
            <a:spLocks noChangeArrowheads="1"/>
          </p:cNvSpPr>
          <p:nvPr/>
        </p:nvSpPr>
        <p:spPr bwMode="auto">
          <a:xfrm>
            <a:off x="3124200" y="104775"/>
            <a:ext cx="3581400" cy="519113"/>
          </a:xfrm>
          <a:prstGeom prst="rect">
            <a:avLst/>
          </a:prstGeom>
          <a:noFill/>
          <a:ln w="9525">
            <a:noFill/>
            <a:miter lim="800000"/>
            <a:headEnd/>
            <a:tailEnd/>
          </a:ln>
          <a:effectLst/>
        </p:spPr>
        <p:txBody>
          <a:bodyPr wrap="none">
            <a:spAutoFit/>
          </a:bodyPr>
          <a:lstStyle/>
          <a:p>
            <a:pPr>
              <a:defRPr/>
            </a:pPr>
            <a:r>
              <a:rPr lang="en-IN" sz="2800" u="sng" dirty="0"/>
              <a:t>CHIPPING HAMMER</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body" sz="half" idx="1"/>
          </p:nvPr>
        </p:nvSpPr>
        <p:spPr>
          <a:xfrm>
            <a:off x="533400" y="914400"/>
            <a:ext cx="3814763" cy="4114800"/>
          </a:xfrm>
        </p:spPr>
        <p:txBody>
          <a:bodyPr/>
          <a:lstStyle/>
          <a:p>
            <a:pPr eaLnBrk="1" hangingPunct="1">
              <a:lnSpc>
                <a:spcPct val="90000"/>
              </a:lnSpc>
            </a:pPr>
            <a:endParaRPr lang="en-US" sz="2400" dirty="0" smtClean="0"/>
          </a:p>
          <a:p>
            <a:pPr eaLnBrk="1" hangingPunct="1">
              <a:lnSpc>
                <a:spcPct val="90000"/>
              </a:lnSpc>
            </a:pPr>
            <a:r>
              <a:rPr lang="en-US" sz="2400" dirty="0" smtClean="0"/>
              <a:t>Small and fine wires, often of stainless steel are used as brushes.</a:t>
            </a:r>
          </a:p>
          <a:p>
            <a:pPr eaLnBrk="1" hangingPunct="1">
              <a:lnSpc>
                <a:spcPct val="90000"/>
              </a:lnSpc>
            </a:pPr>
            <a:endParaRPr lang="en-US" sz="2400" dirty="0" smtClean="0"/>
          </a:p>
          <a:p>
            <a:pPr eaLnBrk="1" hangingPunct="1">
              <a:lnSpc>
                <a:spcPct val="90000"/>
              </a:lnSpc>
            </a:pPr>
            <a:r>
              <a:rPr lang="en-US" sz="2400" dirty="0" smtClean="0"/>
              <a:t>Function is proper cleaning of fillet welds to provide a smooth surface.</a:t>
            </a:r>
          </a:p>
        </p:txBody>
      </p:sp>
      <p:pic>
        <p:nvPicPr>
          <p:cNvPr id="21507" name="Picture 3" descr="wire brushh steel"/>
          <p:cNvPicPr>
            <a:picLocks noGrp="1" noChangeAspect="1" noChangeArrowheads="1"/>
          </p:cNvPicPr>
          <p:nvPr>
            <p:ph sz="quarter" idx="2"/>
          </p:nvPr>
        </p:nvPicPr>
        <p:blipFill>
          <a:blip r:embed="rId2" cstate="print"/>
          <a:srcRect/>
          <a:stretch>
            <a:fillRect/>
          </a:stretch>
        </p:blipFill>
        <p:spPr>
          <a:xfrm>
            <a:off x="4648200" y="1524000"/>
            <a:ext cx="3657600" cy="2971800"/>
          </a:xfrm>
          <a:noFill/>
        </p:spPr>
      </p:pic>
      <p:sp>
        <p:nvSpPr>
          <p:cNvPr id="21508" name="Text Box 4"/>
          <p:cNvSpPr txBox="1">
            <a:spLocks noChangeArrowheads="1"/>
          </p:cNvSpPr>
          <p:nvPr/>
        </p:nvSpPr>
        <p:spPr bwMode="auto">
          <a:xfrm>
            <a:off x="5562600" y="4495800"/>
            <a:ext cx="2286000" cy="304800"/>
          </a:xfrm>
          <a:prstGeom prst="rect">
            <a:avLst/>
          </a:prstGeom>
          <a:noFill/>
          <a:ln w="9525">
            <a:noFill/>
            <a:miter lim="800000"/>
            <a:headEnd/>
            <a:tailEnd/>
          </a:ln>
        </p:spPr>
        <p:txBody>
          <a:bodyPr>
            <a:spAutoFit/>
          </a:bodyPr>
          <a:lstStyle/>
          <a:p>
            <a:pPr>
              <a:spcBef>
                <a:spcPct val="50000"/>
              </a:spcBef>
            </a:pPr>
            <a:r>
              <a:rPr lang="en-US" sz="1400"/>
              <a:t>Wire brush (steel)</a:t>
            </a:r>
          </a:p>
        </p:txBody>
      </p:sp>
      <p:sp>
        <p:nvSpPr>
          <p:cNvPr id="165894" name="Rectangle 6"/>
          <p:cNvSpPr>
            <a:spLocks noChangeArrowheads="1"/>
          </p:cNvSpPr>
          <p:nvPr/>
        </p:nvSpPr>
        <p:spPr bwMode="auto">
          <a:xfrm>
            <a:off x="3352800" y="104775"/>
            <a:ext cx="2927350" cy="519113"/>
          </a:xfrm>
          <a:prstGeom prst="rect">
            <a:avLst/>
          </a:prstGeom>
          <a:noFill/>
          <a:ln w="9525">
            <a:noFill/>
            <a:miter lim="800000"/>
            <a:headEnd/>
            <a:tailEnd/>
          </a:ln>
          <a:effectLst/>
        </p:spPr>
        <p:txBody>
          <a:bodyPr wrap="none">
            <a:spAutoFit/>
          </a:bodyPr>
          <a:lstStyle/>
          <a:p>
            <a:pPr>
              <a:defRPr/>
            </a:pPr>
            <a:r>
              <a:rPr lang="en-IN" sz="2800" u="sng" dirty="0"/>
              <a:t>WIRE BRUSHES</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28600" y="457200"/>
            <a:ext cx="8610600" cy="3508653"/>
          </a:xfrm>
          <a:prstGeom prst="rect">
            <a:avLst/>
          </a:prstGeom>
          <a:noFill/>
          <a:ln w="9525">
            <a:noFill/>
            <a:miter lim="800000"/>
            <a:headEnd/>
            <a:tailEnd/>
          </a:ln>
        </p:spPr>
        <p:txBody>
          <a:bodyPr wrap="square" anchor="ctr">
            <a:spAutoFit/>
          </a:bodyPr>
          <a:lstStyle/>
          <a:p>
            <a:pPr eaLnBrk="0" hangingPunct="0"/>
            <a:r>
              <a:rPr lang="en-US" sz="2400" b="1" u="sng" dirty="0">
                <a:latin typeface="Times New Roman" pitchFamily="18" charset="0"/>
                <a:cs typeface="Times New Roman" pitchFamily="18" charset="0"/>
              </a:rPr>
              <a:t>ARC LENGTH:</a:t>
            </a:r>
          </a:p>
          <a:p>
            <a:pPr eaLnBrk="0" hangingPunct="0"/>
            <a:endParaRPr lang="en-US" sz="2200" u="sng" dirty="0">
              <a:latin typeface="Times New Roman" pitchFamily="18" charset="0"/>
              <a:cs typeface="Times New Roman" pitchFamily="18" charset="0"/>
            </a:endParaRPr>
          </a:p>
          <a:p>
            <a:pPr eaLnBrk="0" hangingPunct="0"/>
            <a:r>
              <a:rPr lang="en-US" sz="2200" dirty="0">
                <a:latin typeface="Times New Roman" pitchFamily="18" charset="0"/>
                <a:cs typeface="Times New Roman" pitchFamily="18" charset="0"/>
              </a:rPr>
              <a:t>The securing of an arc length </a:t>
            </a:r>
            <a:r>
              <a:rPr lang="en-US" sz="2200" dirty="0" smtClean="0">
                <a:latin typeface="Times New Roman" pitchFamily="18" charset="0"/>
                <a:cs typeface="Times New Roman" pitchFamily="18" charset="0"/>
              </a:rPr>
              <a:t>is necessary </a:t>
            </a:r>
            <a:r>
              <a:rPr lang="en-US" sz="2200" dirty="0">
                <a:latin typeface="Times New Roman" pitchFamily="18" charset="0"/>
                <a:cs typeface="Times New Roman" pitchFamily="18" charset="0"/>
              </a:rPr>
              <a:t>to produce a neat </a:t>
            </a:r>
            <a:r>
              <a:rPr lang="en-US" sz="2200" dirty="0" smtClean="0">
                <a:latin typeface="Times New Roman" pitchFamily="18" charset="0"/>
                <a:cs typeface="Times New Roman" pitchFamily="18" charset="0"/>
              </a:rPr>
              <a:t>weld. </a:t>
            </a:r>
          </a:p>
          <a:p>
            <a:pPr eaLnBrk="0" hangingPunct="0"/>
            <a:endParaRPr lang="en-US" sz="2200" dirty="0" smtClean="0">
              <a:latin typeface="Times New Roman" pitchFamily="18" charset="0"/>
              <a:cs typeface="Times New Roman" pitchFamily="18" charset="0"/>
            </a:endParaRPr>
          </a:p>
          <a:p>
            <a:pPr eaLnBrk="0" hangingPunct="0"/>
            <a:r>
              <a:rPr lang="en-US" sz="2200" dirty="0" smtClean="0">
                <a:latin typeface="Times New Roman" pitchFamily="18" charset="0"/>
                <a:cs typeface="Times New Roman" pitchFamily="18" charset="0"/>
              </a:rPr>
              <a:t>A </a:t>
            </a:r>
            <a:r>
              <a:rPr lang="en-US" sz="2200" b="1" i="1" dirty="0" smtClean="0">
                <a:latin typeface="Times New Roman" pitchFamily="18" charset="0"/>
                <a:cs typeface="Times New Roman" pitchFamily="18" charset="0"/>
              </a:rPr>
              <a:t>long </a:t>
            </a:r>
            <a:r>
              <a:rPr lang="en-US" sz="2200" b="1" i="1" dirty="0">
                <a:latin typeface="Times New Roman" pitchFamily="18" charset="0"/>
                <a:cs typeface="Times New Roman" pitchFamily="18" charset="0"/>
              </a:rPr>
              <a:t>arc </a:t>
            </a:r>
            <a:r>
              <a:rPr lang="en-US" sz="2200" dirty="0">
                <a:latin typeface="Times New Roman" pitchFamily="18" charset="0"/>
                <a:cs typeface="Times New Roman" pitchFamily="18" charset="0"/>
              </a:rPr>
              <a:t>produces more </a:t>
            </a:r>
            <a:r>
              <a:rPr lang="en-US" sz="2200" dirty="0" smtClean="0">
                <a:latin typeface="Times New Roman" pitchFamily="18" charset="0"/>
                <a:cs typeface="Times New Roman" pitchFamily="18" charset="0"/>
              </a:rPr>
              <a:t>heat and a </a:t>
            </a:r>
            <a:r>
              <a:rPr lang="en-US" sz="2200" dirty="0">
                <a:latin typeface="Times New Roman" pitchFamily="18" charset="0"/>
                <a:cs typeface="Times New Roman" pitchFamily="18" charset="0"/>
              </a:rPr>
              <a:t>very long arc produces a cracking or spattering noise and the weld metal comes across in large, irregular blobs. </a:t>
            </a:r>
            <a:endParaRPr lang="en-US" sz="2200" dirty="0" smtClean="0">
              <a:latin typeface="Times New Roman" pitchFamily="18" charset="0"/>
              <a:cs typeface="Times New Roman" pitchFamily="18" charset="0"/>
            </a:endParaRPr>
          </a:p>
          <a:p>
            <a:pPr eaLnBrk="0" hangingPunct="0"/>
            <a:endParaRPr lang="en-US" sz="2200" dirty="0" smtClean="0">
              <a:latin typeface="Times New Roman" pitchFamily="18" charset="0"/>
              <a:cs typeface="Times New Roman" pitchFamily="18" charset="0"/>
            </a:endParaRPr>
          </a:p>
          <a:p>
            <a:pPr eaLnBrk="0" hangingPunct="0"/>
            <a:r>
              <a:rPr lang="en-US" sz="2200" dirty="0" smtClean="0">
                <a:latin typeface="Times New Roman" pitchFamily="18" charset="0"/>
                <a:cs typeface="Times New Roman" pitchFamily="18" charset="0"/>
              </a:rPr>
              <a:t>A </a:t>
            </a:r>
            <a:r>
              <a:rPr lang="en-US" sz="2200" b="1" i="1" dirty="0">
                <a:latin typeface="Times New Roman" pitchFamily="18" charset="0"/>
                <a:cs typeface="Times New Roman" pitchFamily="18" charset="0"/>
              </a:rPr>
              <a:t>short arc </a:t>
            </a:r>
            <a:r>
              <a:rPr lang="en-US" sz="2200" dirty="0">
                <a:latin typeface="Times New Roman" pitchFamily="18" charset="0"/>
                <a:cs typeface="Times New Roman" pitchFamily="18" charset="0"/>
              </a:rPr>
              <a:t>is essential if a high quality weld is to be obtained, although if it is too short there is the danger of it being blanketed by slag and the electrode tip being frozen in.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ChangeArrowheads="1"/>
          </p:cNvSpPr>
          <p:nvPr/>
        </p:nvSpPr>
        <p:spPr bwMode="auto">
          <a:xfrm>
            <a:off x="0" y="842664"/>
            <a:ext cx="9144000" cy="3970318"/>
          </a:xfrm>
          <a:prstGeom prst="rect">
            <a:avLst/>
          </a:prstGeom>
          <a:noFill/>
          <a:ln w="9525">
            <a:noFill/>
            <a:miter lim="800000"/>
            <a:headEnd/>
            <a:tailEnd/>
          </a:ln>
        </p:spPr>
        <p:txBody>
          <a:bodyPr anchor="ctr">
            <a:spAutoFit/>
          </a:bodyPr>
          <a:lstStyle/>
          <a:p>
            <a:pPr eaLnBrk="0" hangingPunct="0"/>
            <a:r>
              <a:rPr lang="en-US" sz="2200" dirty="0">
                <a:latin typeface="Times New Roman" pitchFamily="18" charset="0"/>
                <a:cs typeface="Times New Roman" pitchFamily="18" charset="0"/>
              </a:rPr>
              <a:t>The type of current used in arc welding also plays an important role in welding. </a:t>
            </a:r>
          </a:p>
          <a:p>
            <a:pPr eaLnBrk="0" hangingPunct="0"/>
            <a:r>
              <a:rPr lang="en-US" sz="2200" dirty="0">
                <a:latin typeface="Times New Roman" pitchFamily="18" charset="0"/>
                <a:cs typeface="Times New Roman" pitchFamily="18" charset="0"/>
              </a:rPr>
              <a:t>Consumable electrode processes such as </a:t>
            </a:r>
            <a:r>
              <a:rPr lang="en-US" sz="2200" dirty="0" smtClean="0">
                <a:latin typeface="Times New Roman" pitchFamily="18" charset="0"/>
                <a:cs typeface="Times New Roman" pitchFamily="18" charset="0"/>
              </a:rPr>
              <a:t>Shielded </a:t>
            </a:r>
            <a:r>
              <a:rPr lang="en-US" sz="2200" dirty="0">
                <a:latin typeface="Times New Roman" pitchFamily="18" charset="0"/>
                <a:cs typeface="Times New Roman" pitchFamily="18" charset="0"/>
              </a:rPr>
              <a:t>metal arc welding and </a:t>
            </a:r>
            <a:r>
              <a:rPr lang="en-US" sz="2200" dirty="0" smtClean="0">
                <a:latin typeface="Times New Roman" pitchFamily="18" charset="0"/>
                <a:cs typeface="Times New Roman" pitchFamily="18" charset="0"/>
              </a:rPr>
              <a:t>Gas </a:t>
            </a:r>
            <a:r>
              <a:rPr lang="en-US" sz="2200" dirty="0">
                <a:latin typeface="Times New Roman" pitchFamily="18" charset="0"/>
                <a:cs typeface="Times New Roman" pitchFamily="18" charset="0"/>
              </a:rPr>
              <a:t>metal arc welding generally use direct current, but the electrode can be charged either positively or negatively. In welding, the positively charged </a:t>
            </a:r>
            <a:r>
              <a:rPr lang="en-US" sz="2200" dirty="0" smtClean="0">
                <a:latin typeface="Times New Roman" pitchFamily="18" charset="0"/>
                <a:cs typeface="Times New Roman" pitchFamily="18" charset="0"/>
              </a:rPr>
              <a:t>anode </a:t>
            </a:r>
            <a:r>
              <a:rPr lang="en-US" sz="2200" dirty="0">
                <a:latin typeface="Times New Roman" pitchFamily="18" charset="0"/>
                <a:cs typeface="Times New Roman" pitchFamily="18" charset="0"/>
              </a:rPr>
              <a:t>will have a greater heat </a:t>
            </a:r>
            <a:r>
              <a:rPr lang="en-US" sz="2200" dirty="0" smtClean="0">
                <a:latin typeface="Times New Roman" pitchFamily="18" charset="0"/>
                <a:cs typeface="Times New Roman" pitchFamily="18" charset="0"/>
              </a:rPr>
              <a:t>concentration</a:t>
            </a:r>
            <a:r>
              <a:rPr lang="en-US" sz="2400" dirty="0" smtClean="0">
                <a:latin typeface="Times New Roman" pitchFamily="18" charset="0"/>
                <a:cs typeface="Times New Roman" pitchFamily="18" charset="0"/>
              </a:rPr>
              <a:t>. </a:t>
            </a:r>
          </a:p>
          <a:p>
            <a:pPr eaLnBrk="0" hangingPunct="0"/>
            <a:endParaRPr lang="en-US" sz="2400" b="1" u="sng" dirty="0" smtClean="0">
              <a:latin typeface="Times New Roman" pitchFamily="18" charset="0"/>
              <a:cs typeface="Times New Roman" pitchFamily="18" charset="0"/>
            </a:endParaRPr>
          </a:p>
          <a:p>
            <a:pPr eaLnBrk="0" hangingPunct="0"/>
            <a:r>
              <a:rPr lang="en-US" sz="2400" b="1" u="sng" dirty="0" smtClean="0">
                <a:latin typeface="Times New Roman" pitchFamily="18" charset="0"/>
                <a:cs typeface="Times New Roman" pitchFamily="18" charset="0"/>
              </a:rPr>
              <a:t>DCSP  (Direct Current Straight Polarity)</a:t>
            </a:r>
          </a:p>
          <a:p>
            <a:pPr eaLnBrk="0" hangingPunct="0"/>
            <a:endParaRPr lang="en-US" sz="2400" b="1" dirty="0" smtClean="0">
              <a:latin typeface="Times New Roman" pitchFamily="18" charset="0"/>
              <a:cs typeface="Times New Roman" pitchFamily="18" charset="0"/>
            </a:endParaRPr>
          </a:p>
          <a:p>
            <a:pPr eaLnBrk="0" hangingPunct="0"/>
            <a:r>
              <a:rPr lang="en-US" sz="2200" dirty="0" smtClean="0">
                <a:latin typeface="Times New Roman" pitchFamily="18" charset="0"/>
                <a:cs typeface="Times New Roman" pitchFamily="18" charset="0"/>
              </a:rPr>
              <a:t>In this the </a:t>
            </a:r>
            <a:r>
              <a:rPr lang="en-US" sz="2200" dirty="0">
                <a:latin typeface="Times New Roman" pitchFamily="18" charset="0"/>
                <a:cs typeface="Times New Roman" pitchFamily="18" charset="0"/>
              </a:rPr>
              <a:t>electrode is made cathode , </a:t>
            </a:r>
            <a:r>
              <a:rPr lang="en-US" sz="2200" dirty="0" smtClean="0">
                <a:latin typeface="Times New Roman" pitchFamily="18" charset="0"/>
                <a:cs typeface="Times New Roman" pitchFamily="18" charset="0"/>
              </a:rPr>
              <a:t>so the </a:t>
            </a:r>
            <a:r>
              <a:rPr lang="en-US" sz="2200" b="1" dirty="0">
                <a:latin typeface="Times New Roman" pitchFamily="18" charset="0"/>
                <a:cs typeface="Times New Roman" pitchFamily="18" charset="0"/>
              </a:rPr>
              <a:t>work is heated much faster than the electrode </a:t>
            </a:r>
            <a:r>
              <a:rPr lang="en-US" sz="2200" dirty="0">
                <a:latin typeface="Times New Roman" pitchFamily="18" charset="0"/>
                <a:cs typeface="Times New Roman" pitchFamily="18" charset="0"/>
              </a:rPr>
              <a:t>as the electrons flow from cathode to anode this causes a deeper penetration at localized position in work piece</a:t>
            </a:r>
            <a:r>
              <a:rPr lang="en-US" sz="2400" dirty="0">
                <a:latin typeface="Times New Roman" pitchFamily="18" charset="0"/>
                <a:cs typeface="Times New Roman" pitchFamily="18" charset="0"/>
              </a:rPr>
              <a:t>. </a:t>
            </a:r>
          </a:p>
        </p:txBody>
      </p:sp>
      <p:pic>
        <p:nvPicPr>
          <p:cNvPr id="13315" name="Picture 5"/>
          <p:cNvPicPr>
            <a:picLocks noChangeAspect="1" noChangeArrowheads="1"/>
          </p:cNvPicPr>
          <p:nvPr/>
        </p:nvPicPr>
        <p:blipFill>
          <a:blip r:embed="rId2" cstate="print"/>
          <a:srcRect/>
          <a:stretch>
            <a:fillRect/>
          </a:stretch>
        </p:blipFill>
        <p:spPr bwMode="auto">
          <a:xfrm>
            <a:off x="457200" y="4876800"/>
            <a:ext cx="8458200" cy="1981200"/>
          </a:xfrm>
          <a:prstGeom prst="rect">
            <a:avLst/>
          </a:prstGeom>
          <a:noFill/>
          <a:ln w="9525">
            <a:noFill/>
            <a:miter lim="800000"/>
            <a:headEnd/>
            <a:tailEnd/>
          </a:ln>
        </p:spPr>
      </p:pic>
      <p:sp>
        <p:nvSpPr>
          <p:cNvPr id="4" name="Rectangle 3"/>
          <p:cNvSpPr/>
          <p:nvPr/>
        </p:nvSpPr>
        <p:spPr>
          <a:xfrm>
            <a:off x="762000" y="0"/>
            <a:ext cx="7919219" cy="492443"/>
          </a:xfrm>
          <a:prstGeom prst="rect">
            <a:avLst/>
          </a:prstGeom>
        </p:spPr>
        <p:txBody>
          <a:bodyPr wrap="none">
            <a:spAutoFit/>
          </a:bodyPr>
          <a:lstStyle/>
          <a:p>
            <a:r>
              <a:rPr lang="en-US" sz="2600" b="1" u="sng" dirty="0" smtClean="0">
                <a:latin typeface="Times New Roman" pitchFamily="18" charset="0"/>
                <a:cs typeface="Times New Roman" pitchFamily="18" charset="0"/>
              </a:rPr>
              <a:t>DCSP  (Straight Polarity) &amp; DCRP (Reverse Polarity )</a:t>
            </a:r>
            <a:endParaRPr lang="en-US" sz="2600" b="1"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cstate="print"/>
          <a:srcRect/>
          <a:stretch>
            <a:fillRect/>
          </a:stretch>
        </p:blipFill>
        <p:spPr bwMode="auto">
          <a:xfrm>
            <a:off x="457200" y="4343400"/>
            <a:ext cx="8458200" cy="2362200"/>
          </a:xfrm>
          <a:prstGeom prst="rect">
            <a:avLst/>
          </a:prstGeom>
          <a:noFill/>
          <a:ln w="9525">
            <a:noFill/>
            <a:miter lim="800000"/>
            <a:headEnd/>
            <a:tailEnd/>
          </a:ln>
        </p:spPr>
      </p:pic>
      <p:sp>
        <p:nvSpPr>
          <p:cNvPr id="3" name="Rectangle 2"/>
          <p:cNvSpPr/>
          <p:nvPr/>
        </p:nvSpPr>
        <p:spPr>
          <a:xfrm>
            <a:off x="0" y="1"/>
            <a:ext cx="8915400" cy="4016484"/>
          </a:xfrm>
          <a:prstGeom prst="rect">
            <a:avLst/>
          </a:prstGeom>
        </p:spPr>
        <p:txBody>
          <a:bodyPr wrap="square">
            <a:spAutoFit/>
          </a:bodyPr>
          <a:lstStyle/>
          <a:p>
            <a:pPr>
              <a:lnSpc>
                <a:spcPct val="150000"/>
              </a:lnSpc>
            </a:pPr>
            <a:r>
              <a:rPr lang="en-US" sz="2600" b="1" u="sng" dirty="0" smtClean="0">
                <a:latin typeface="Times New Roman" pitchFamily="18" charset="0"/>
                <a:cs typeface="Times New Roman" pitchFamily="18" charset="0"/>
              </a:rPr>
              <a:t>DCRP  (Direct Current Reverse Polarity)</a:t>
            </a:r>
          </a:p>
          <a:p>
            <a:pPr>
              <a:lnSpc>
                <a:spcPct val="150000"/>
              </a:lnSpc>
            </a:pPr>
            <a:r>
              <a:rPr lang="en-US" sz="2000" dirty="0" smtClean="0">
                <a:latin typeface="Times New Roman" pitchFamily="18" charset="0"/>
                <a:cs typeface="Times New Roman" pitchFamily="18" charset="0"/>
              </a:rPr>
              <a:t>In  DCRP electrode is positive and the work is negative causing flow of electrons from work to electrode and making electrode consumption faster . This system is preferred in welding thin sections such as in automobile bodies and non ferrous metals.</a:t>
            </a:r>
          </a:p>
          <a:p>
            <a:pPr>
              <a:lnSpc>
                <a:spcPct val="150000"/>
              </a:lnSpc>
            </a:pPr>
            <a:r>
              <a:rPr lang="en-US" sz="20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Alternating current </a:t>
            </a:r>
            <a:r>
              <a:rPr lang="en-US" sz="2000" dirty="0" smtClean="0">
                <a:latin typeface="Times New Roman" pitchFamily="18" charset="0"/>
                <a:cs typeface="Times New Roman" pitchFamily="18" charset="0"/>
              </a:rPr>
              <a:t>rapidly moves between these two, resulting in medium-penetration welds. One disadvantage of AC, the fact that the arc must be re-ignited after every zero </a:t>
            </a:r>
            <a:r>
              <a:rPr lang="en-US" sz="2000" dirty="0" smtClean="0"/>
              <a:t>crossing. </a:t>
            </a:r>
            <a:endParaRPr lang="en-US" sz="20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ChangeArrowheads="1"/>
          </p:cNvSpPr>
          <p:nvPr/>
        </p:nvSpPr>
        <p:spPr bwMode="auto">
          <a:xfrm>
            <a:off x="304800" y="228600"/>
            <a:ext cx="8382000" cy="4093428"/>
          </a:xfrm>
          <a:prstGeom prst="rect">
            <a:avLst/>
          </a:prstGeom>
          <a:noFill/>
          <a:ln w="9525">
            <a:noFill/>
            <a:miter lim="800000"/>
            <a:headEnd/>
            <a:tailEnd/>
          </a:ln>
        </p:spPr>
        <p:txBody>
          <a:bodyPr wrap="square" anchor="ctr">
            <a:spAutoFit/>
          </a:bodyPr>
          <a:lstStyle/>
          <a:p>
            <a:pPr algn="just" eaLnBrk="0" hangingPunct="0"/>
            <a:r>
              <a:rPr lang="en-US" sz="2400" b="1" u="sng" dirty="0">
                <a:latin typeface="Times New Roman" pitchFamily="18" charset="0"/>
                <a:cs typeface="Times New Roman" pitchFamily="18" charset="0"/>
              </a:rPr>
              <a:t>ARC BLOW:</a:t>
            </a:r>
          </a:p>
          <a:p>
            <a:pPr algn="just" eaLnBrk="0" hangingPunct="0"/>
            <a:endParaRPr lang="en-US" sz="2000" dirty="0" smtClean="0">
              <a:latin typeface="Times New Roman" pitchFamily="18" charset="0"/>
              <a:cs typeface="Times New Roman" pitchFamily="18" charset="0"/>
            </a:endParaRPr>
          </a:p>
          <a:p>
            <a:pPr algn="just" eaLnBrk="0" hangingPunct="0"/>
            <a:r>
              <a:rPr lang="en-US" sz="2400" b="1" i="1" dirty="0" smtClean="0">
                <a:latin typeface="Times New Roman" pitchFamily="18" charset="0"/>
                <a:cs typeface="Times New Roman" pitchFamily="18" charset="0"/>
              </a:rPr>
              <a:t>Arc blow is the deflection of the arc away from the weld point</a:t>
            </a:r>
            <a:r>
              <a:rPr lang="en-US" sz="2400" dirty="0" smtClean="0">
                <a:latin typeface="Times New Roman" pitchFamily="18" charset="0"/>
                <a:cs typeface="Times New Roman" pitchFamily="18" charset="0"/>
              </a:rPr>
              <a:t>.</a:t>
            </a:r>
          </a:p>
          <a:p>
            <a:pPr algn="just" eaLnBrk="0" hangingPunct="0"/>
            <a:endParaRPr lang="en-US" sz="2400" dirty="0" smtClean="0">
              <a:latin typeface="Times New Roman" pitchFamily="18" charset="0"/>
              <a:cs typeface="Times New Roman" pitchFamily="18" charset="0"/>
            </a:endParaRPr>
          </a:p>
          <a:p>
            <a:pPr algn="just" eaLnBrk="0" hangingPunct="0"/>
            <a:r>
              <a:rPr lang="en-US" sz="2400" dirty="0" smtClean="0">
                <a:latin typeface="Times New Roman" pitchFamily="18" charset="0"/>
                <a:cs typeface="Times New Roman" pitchFamily="18" charset="0"/>
              </a:rPr>
              <a:t>This is peculiar to DC. The arc, instead of playing steadily on one spot, is deflected away from the point of welding due to the influence of surrounding magnetic fields (</a:t>
            </a:r>
            <a:r>
              <a:rPr lang="en-US" sz="2400" dirty="0" err="1" smtClean="0">
                <a:latin typeface="Times New Roman" pitchFamily="18" charset="0"/>
                <a:cs typeface="Times New Roman" pitchFamily="18" charset="0"/>
              </a:rPr>
              <a:t>Biot-savart</a:t>
            </a:r>
            <a:r>
              <a:rPr lang="en-US" sz="2400" dirty="0" smtClean="0">
                <a:latin typeface="Times New Roman" pitchFamily="18" charset="0"/>
                <a:cs typeface="Times New Roman" pitchFamily="18" charset="0"/>
              </a:rPr>
              <a:t> law and amperes law) created by welding currents flowing in the work.</a:t>
            </a:r>
          </a:p>
          <a:p>
            <a:pPr algn="just" eaLnBrk="0" hangingPunct="0"/>
            <a:endParaRPr lang="en-US" sz="2400" dirty="0" smtClean="0">
              <a:latin typeface="Times New Roman" pitchFamily="18" charset="0"/>
              <a:cs typeface="Times New Roman" pitchFamily="18" charset="0"/>
            </a:endParaRPr>
          </a:p>
          <a:p>
            <a:pPr algn="just" eaLnBrk="0" hangingPunct="0"/>
            <a:r>
              <a:rPr lang="en-US" sz="2400" dirty="0" smtClean="0">
                <a:latin typeface="Times New Roman" pitchFamily="18" charset="0"/>
                <a:cs typeface="Times New Roman" pitchFamily="18" charset="0"/>
              </a:rPr>
              <a:t> It may often be overcome or minimized by shifting the earth clamp to another part of the work piece.</a:t>
            </a:r>
            <a:endParaRPr lang="en-US" sz="2400" dirty="0">
              <a:latin typeface="Times New Roman" pitchFamily="18" charset="0"/>
              <a:cs typeface="Times New Roman" pitchFamily="18" charset="0"/>
            </a:endParaRPr>
          </a:p>
        </p:txBody>
      </p:sp>
      <p:pic>
        <p:nvPicPr>
          <p:cNvPr id="3" name="Picture 4" descr="untitled"/>
          <p:cNvPicPr>
            <a:picLocks noChangeAspect="1" noChangeArrowheads="1"/>
          </p:cNvPicPr>
          <p:nvPr/>
        </p:nvPicPr>
        <p:blipFill>
          <a:blip r:embed="rId2" cstate="print"/>
          <a:srcRect/>
          <a:stretch>
            <a:fillRect/>
          </a:stretch>
        </p:blipFill>
        <p:spPr bwMode="auto">
          <a:xfrm>
            <a:off x="2667000" y="4419600"/>
            <a:ext cx="3429000" cy="2252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Text Box 4"/>
          <p:cNvSpPr txBox="1">
            <a:spLocks noChangeArrowheads="1"/>
          </p:cNvSpPr>
          <p:nvPr/>
        </p:nvSpPr>
        <p:spPr bwMode="auto">
          <a:xfrm>
            <a:off x="990600" y="0"/>
            <a:ext cx="7391400" cy="457200"/>
          </a:xfrm>
          <a:prstGeom prst="rect">
            <a:avLst/>
          </a:prstGeom>
          <a:noFill/>
          <a:ln w="9525">
            <a:noFill/>
            <a:miter lim="800000"/>
            <a:headEnd/>
            <a:tailEnd/>
          </a:ln>
          <a:effectLst/>
        </p:spPr>
        <p:txBody>
          <a:bodyPr wrap="square">
            <a:spAutoFit/>
          </a:bodyPr>
          <a:lstStyle/>
          <a:p>
            <a:pPr>
              <a:defRPr/>
            </a:pPr>
            <a:r>
              <a:rPr lang="en-US" sz="2400" u="sng" dirty="0">
                <a:solidFill>
                  <a:srgbClr val="663300"/>
                </a:solidFill>
                <a:effectLst>
                  <a:outerShdw blurRad="38100" dist="38100" dir="2700000" algn="tl">
                    <a:srgbClr val="000000"/>
                  </a:outerShdw>
                </a:effectLst>
              </a:rPr>
              <a:t>Comparison Between A.C. and D.C. Arc Welding</a:t>
            </a:r>
          </a:p>
        </p:txBody>
      </p:sp>
      <p:graphicFrame>
        <p:nvGraphicFramePr>
          <p:cNvPr id="140293" name="Group 5"/>
          <p:cNvGraphicFramePr>
            <a:graphicFrameLocks noGrp="1"/>
          </p:cNvGraphicFramePr>
          <p:nvPr>
            <p:ph/>
          </p:nvPr>
        </p:nvGraphicFramePr>
        <p:xfrm>
          <a:off x="0" y="838200"/>
          <a:ext cx="9144000" cy="5760720"/>
        </p:xfrm>
        <a:graphic>
          <a:graphicData uri="http://schemas.openxmlformats.org/drawingml/2006/table">
            <a:tbl>
              <a:tblPr/>
              <a:tblGrid>
                <a:gridCol w="4572000"/>
                <a:gridCol w="4572000"/>
              </a:tblGrid>
              <a:tr h="3574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sng" strike="noStrike" cap="none" normalizeH="0" baseline="0" dirty="0" smtClean="0">
                          <a:ln>
                            <a:noFill/>
                          </a:ln>
                          <a:solidFill>
                            <a:srgbClr val="292929"/>
                          </a:solidFill>
                          <a:effectLst/>
                          <a:latin typeface="Arial" pitchFamily="34" charset="0"/>
                        </a:rPr>
                        <a:t>A.C. arc welding</a:t>
                      </a:r>
                    </a:p>
                  </a:txBody>
                  <a:tcPr horzOverflow="overflow">
                    <a:lnL w="12700" cap="flat" cmpd="sng" algn="ctr">
                      <a:solidFill>
                        <a:srgbClr val="080808"/>
                      </a:solidFill>
                      <a:prstDash val="solid"/>
                      <a:round/>
                      <a:headEnd type="none" w="med" len="med"/>
                      <a:tailEnd type="none" w="med" len="med"/>
                    </a:lnL>
                    <a:lnR w="12700" cap="flat" cmpd="sng" algn="ctr">
                      <a:solidFill>
                        <a:srgbClr val="080808"/>
                      </a:solidFill>
                      <a:prstDash val="solid"/>
                      <a:round/>
                      <a:headEnd type="none" w="med" len="med"/>
                      <a:tailEnd type="none" w="med" len="med"/>
                    </a:lnR>
                    <a:lnT w="12700" cap="flat" cmpd="sng" algn="ctr">
                      <a:solidFill>
                        <a:srgbClr val="080808"/>
                      </a:solidFill>
                      <a:prstDash val="solid"/>
                      <a:round/>
                      <a:headEnd type="none" w="med" len="med"/>
                      <a:tailEnd type="none" w="med" len="med"/>
                    </a:lnT>
                    <a:lnB w="12700" cap="flat" cmpd="sng" algn="ctr">
                      <a:solidFill>
                        <a:srgbClr val="08080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sng" strike="noStrike" cap="none" normalizeH="0" baseline="0" dirty="0" smtClean="0">
                          <a:ln>
                            <a:noFill/>
                          </a:ln>
                          <a:solidFill>
                            <a:srgbClr val="292929"/>
                          </a:solidFill>
                          <a:effectLst/>
                          <a:latin typeface="Arial" pitchFamily="34" charset="0"/>
                        </a:rPr>
                        <a:t>D.C. arc welding</a:t>
                      </a:r>
                    </a:p>
                  </a:txBody>
                  <a:tcPr horzOverflow="overflow">
                    <a:lnL w="12700" cap="flat" cmpd="sng" algn="ctr">
                      <a:solidFill>
                        <a:srgbClr val="080808"/>
                      </a:solidFill>
                      <a:prstDash val="solid"/>
                      <a:round/>
                      <a:headEnd type="none" w="med" len="med"/>
                      <a:tailEnd type="none" w="med" len="med"/>
                    </a:lnL>
                    <a:lnR w="12700" cap="flat" cmpd="sng" algn="ctr">
                      <a:solidFill>
                        <a:srgbClr val="080808"/>
                      </a:solidFill>
                      <a:prstDash val="solid"/>
                      <a:round/>
                      <a:headEnd type="none" w="med" len="med"/>
                      <a:tailEnd type="none" w="med" len="med"/>
                    </a:lnR>
                    <a:lnT w="12700" cap="flat" cmpd="sng" algn="ctr">
                      <a:solidFill>
                        <a:srgbClr val="080808"/>
                      </a:solidFill>
                      <a:prstDash val="solid"/>
                      <a:round/>
                      <a:headEnd type="none" w="med" len="med"/>
                      <a:tailEnd type="none" w="med" len="med"/>
                    </a:lnT>
                    <a:lnB w="12700" cap="flat" cmpd="sng" algn="ctr">
                      <a:solidFill>
                        <a:srgbClr val="080808"/>
                      </a:solidFill>
                      <a:prstDash val="solid"/>
                      <a:round/>
                      <a:headEnd type="none" w="med" len="med"/>
                      <a:tailEnd type="none" w="med" len="med"/>
                    </a:lnB>
                    <a:lnTlToBr>
                      <a:noFill/>
                    </a:lnTlToBr>
                    <a:lnBlToTr>
                      <a:noFill/>
                    </a:lnBlToTr>
                    <a:noFill/>
                  </a:tcPr>
                </a:tc>
              </a:tr>
              <a:tr h="625058">
                <a:tc>
                  <a:txBody>
                    <a:bodyPr/>
                    <a:lstStyle/>
                    <a:p>
                      <a:pPr marL="533400" marR="0" lvl="0" indent="-533400" algn="l"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smtClean="0">
                          <a:ln>
                            <a:noFill/>
                          </a:ln>
                          <a:solidFill>
                            <a:srgbClr val="292929"/>
                          </a:solidFill>
                          <a:effectLst/>
                          <a:latin typeface="Arial" pitchFamily="34" charset="0"/>
                        </a:rPr>
                        <a:t>1. The A.C welding transformer has no moving parts and is simpler.</a:t>
                      </a:r>
                    </a:p>
                  </a:txBody>
                  <a:tcPr horzOverflow="overflow">
                    <a:lnL w="12700" cap="flat" cmpd="sng" algn="ctr">
                      <a:solidFill>
                        <a:srgbClr val="080808"/>
                      </a:solidFill>
                      <a:prstDash val="solid"/>
                      <a:round/>
                      <a:headEnd type="none" w="med" len="med"/>
                      <a:tailEnd type="none" w="med" len="med"/>
                    </a:lnL>
                    <a:lnR w="12700" cap="flat" cmpd="sng" algn="ctr">
                      <a:solidFill>
                        <a:srgbClr val="080808"/>
                      </a:solidFill>
                      <a:prstDash val="solid"/>
                      <a:round/>
                      <a:headEnd type="none" w="med" len="med"/>
                      <a:tailEnd type="none" w="med" len="med"/>
                    </a:lnR>
                    <a:lnT w="12700" cap="flat" cmpd="sng" algn="ctr">
                      <a:solidFill>
                        <a:srgbClr val="080808"/>
                      </a:solidFill>
                      <a:prstDash val="solid"/>
                      <a:round/>
                      <a:headEnd type="none" w="med" len="med"/>
                      <a:tailEnd type="none" w="med" len="med"/>
                    </a:lnT>
                    <a:lnB w="12700" cap="flat" cmpd="sng" algn="ctr">
                      <a:solidFill>
                        <a:srgbClr val="08080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292929"/>
                          </a:solidFill>
                          <a:effectLst/>
                          <a:latin typeface="Arial" pitchFamily="34" charset="0"/>
                        </a:rPr>
                        <a:t>1. The D.C. welding generator has rotating parts and is more complicated.</a:t>
                      </a:r>
                    </a:p>
                  </a:txBody>
                  <a:tcPr horzOverflow="overflow">
                    <a:lnL w="12700" cap="flat" cmpd="sng" algn="ctr">
                      <a:solidFill>
                        <a:srgbClr val="080808"/>
                      </a:solidFill>
                      <a:prstDash val="solid"/>
                      <a:round/>
                      <a:headEnd type="none" w="med" len="med"/>
                      <a:tailEnd type="none" w="med" len="med"/>
                    </a:lnL>
                    <a:lnR w="12700" cap="flat" cmpd="sng" algn="ctr">
                      <a:solidFill>
                        <a:srgbClr val="080808"/>
                      </a:solidFill>
                      <a:prstDash val="solid"/>
                      <a:round/>
                      <a:headEnd type="none" w="med" len="med"/>
                      <a:tailEnd type="none" w="med" len="med"/>
                    </a:lnR>
                    <a:lnT w="12700" cap="flat" cmpd="sng" algn="ctr">
                      <a:solidFill>
                        <a:srgbClr val="080808"/>
                      </a:solidFill>
                      <a:prstDash val="solid"/>
                      <a:round/>
                      <a:headEnd type="none" w="med" len="med"/>
                      <a:tailEnd type="none" w="med" len="med"/>
                    </a:lnT>
                    <a:lnB w="12700" cap="flat" cmpd="sng" algn="ctr">
                      <a:solidFill>
                        <a:srgbClr val="080808"/>
                      </a:solidFill>
                      <a:prstDash val="solid"/>
                      <a:round/>
                      <a:headEnd type="none" w="med" len="med"/>
                      <a:tailEnd type="none" w="med" len="med"/>
                    </a:lnB>
                    <a:lnTlToBr>
                      <a:noFill/>
                    </a:lnTlToBr>
                    <a:lnBlToTr>
                      <a:noFill/>
                    </a:lnBlToTr>
                    <a:noFill/>
                  </a:tcPr>
                </a:tc>
              </a:tr>
              <a:tr h="62505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292929"/>
                          </a:solidFill>
                          <a:effectLst/>
                          <a:latin typeface="Arial" pitchFamily="34" charset="0"/>
                        </a:rPr>
                        <a:t>2. The transformer costs less and its maintenance cost is low.</a:t>
                      </a:r>
                    </a:p>
                  </a:txBody>
                  <a:tcPr horzOverflow="overflow">
                    <a:lnL w="12700" cap="flat" cmpd="sng" algn="ctr">
                      <a:solidFill>
                        <a:srgbClr val="080808"/>
                      </a:solidFill>
                      <a:prstDash val="solid"/>
                      <a:round/>
                      <a:headEnd type="none" w="med" len="med"/>
                      <a:tailEnd type="none" w="med" len="med"/>
                    </a:lnL>
                    <a:lnR w="12700" cap="flat" cmpd="sng" algn="ctr">
                      <a:solidFill>
                        <a:srgbClr val="080808"/>
                      </a:solidFill>
                      <a:prstDash val="solid"/>
                      <a:round/>
                      <a:headEnd type="none" w="med" len="med"/>
                      <a:tailEnd type="none" w="med" len="med"/>
                    </a:lnR>
                    <a:lnT w="12700" cap="flat" cmpd="sng" algn="ctr">
                      <a:solidFill>
                        <a:srgbClr val="080808"/>
                      </a:solidFill>
                      <a:prstDash val="solid"/>
                      <a:round/>
                      <a:headEnd type="none" w="med" len="med"/>
                      <a:tailEnd type="none" w="med" len="med"/>
                    </a:lnT>
                    <a:lnB w="12700" cap="flat" cmpd="sng" algn="ctr">
                      <a:solidFill>
                        <a:srgbClr val="08080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292929"/>
                          </a:solidFill>
                          <a:effectLst/>
                          <a:latin typeface="Arial" pitchFamily="34" charset="0"/>
                        </a:rPr>
                        <a:t>2. The generator costs more and its maintenance cost is high.</a:t>
                      </a:r>
                    </a:p>
                  </a:txBody>
                  <a:tcPr horzOverflow="overflow">
                    <a:lnL w="12700" cap="flat" cmpd="sng" algn="ctr">
                      <a:solidFill>
                        <a:srgbClr val="080808"/>
                      </a:solidFill>
                      <a:prstDash val="solid"/>
                      <a:round/>
                      <a:headEnd type="none" w="med" len="med"/>
                      <a:tailEnd type="none" w="med" len="med"/>
                    </a:lnL>
                    <a:lnR w="12700" cap="flat" cmpd="sng" algn="ctr">
                      <a:solidFill>
                        <a:srgbClr val="080808"/>
                      </a:solidFill>
                      <a:prstDash val="solid"/>
                      <a:round/>
                      <a:headEnd type="none" w="med" len="med"/>
                      <a:tailEnd type="none" w="med" len="med"/>
                    </a:lnR>
                    <a:lnT w="12700" cap="flat" cmpd="sng" algn="ctr">
                      <a:solidFill>
                        <a:srgbClr val="080808"/>
                      </a:solidFill>
                      <a:prstDash val="solid"/>
                      <a:round/>
                      <a:headEnd type="none" w="med" len="med"/>
                      <a:tailEnd type="none" w="med" len="med"/>
                    </a:lnT>
                    <a:lnB w="12700" cap="flat" cmpd="sng" algn="ctr">
                      <a:solidFill>
                        <a:srgbClr val="080808"/>
                      </a:solidFill>
                      <a:prstDash val="solid"/>
                      <a:round/>
                      <a:headEnd type="none" w="med" len="med"/>
                      <a:tailEnd type="none" w="med" len="med"/>
                    </a:lnB>
                    <a:lnTlToBr>
                      <a:noFill/>
                    </a:lnTlToBr>
                    <a:lnBlToTr>
                      <a:noFill/>
                    </a:lnBlToTr>
                    <a:noFill/>
                  </a:tcPr>
                </a:tc>
              </a:tr>
              <a:tr h="116082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292929"/>
                          </a:solidFill>
                          <a:effectLst/>
                          <a:latin typeface="Arial" pitchFamily="34" charset="0"/>
                        </a:rPr>
                        <a:t>3.  Since the distribution of heat is equal,        therefore there is no need for changing the polarity. Hence only ferrous metals are usually welded by A.C.</a:t>
                      </a:r>
                    </a:p>
                  </a:txBody>
                  <a:tcPr horzOverflow="overflow">
                    <a:lnL w="12700" cap="flat" cmpd="sng" algn="ctr">
                      <a:solidFill>
                        <a:srgbClr val="080808"/>
                      </a:solidFill>
                      <a:prstDash val="solid"/>
                      <a:round/>
                      <a:headEnd type="none" w="med" len="med"/>
                      <a:tailEnd type="none" w="med" len="med"/>
                    </a:lnL>
                    <a:lnR w="12700" cap="flat" cmpd="sng" algn="ctr">
                      <a:solidFill>
                        <a:srgbClr val="080808"/>
                      </a:solidFill>
                      <a:prstDash val="solid"/>
                      <a:round/>
                      <a:headEnd type="none" w="med" len="med"/>
                      <a:tailEnd type="none" w="med" len="med"/>
                    </a:lnR>
                    <a:lnT w="12700" cap="flat" cmpd="sng" algn="ctr">
                      <a:solidFill>
                        <a:srgbClr val="080808"/>
                      </a:solidFill>
                      <a:prstDash val="solid"/>
                      <a:round/>
                      <a:headEnd type="none" w="med" len="med"/>
                      <a:tailEnd type="none" w="med" len="med"/>
                    </a:lnT>
                    <a:lnB w="12700" cap="flat" cmpd="sng" algn="ctr">
                      <a:solidFill>
                        <a:srgbClr val="08080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92929"/>
                          </a:solidFill>
                          <a:effectLst/>
                          <a:latin typeface="Arial" pitchFamily="34" charset="0"/>
                        </a:rPr>
                        <a:t>3. Heat distribution is different in two poles, i.e., two-third in positive and one-third in negative. By changing the polarity, all types of metals can be welded by D.C.</a:t>
                      </a:r>
                    </a:p>
                  </a:txBody>
                  <a:tcPr horzOverflow="overflow">
                    <a:lnL w="12700" cap="flat" cmpd="sng" algn="ctr">
                      <a:solidFill>
                        <a:srgbClr val="080808"/>
                      </a:solidFill>
                      <a:prstDash val="solid"/>
                      <a:round/>
                      <a:headEnd type="none" w="med" len="med"/>
                      <a:tailEnd type="none" w="med" len="med"/>
                    </a:lnL>
                    <a:lnR w="12700" cap="flat" cmpd="sng" algn="ctr">
                      <a:solidFill>
                        <a:srgbClr val="080808"/>
                      </a:solidFill>
                      <a:prstDash val="solid"/>
                      <a:round/>
                      <a:headEnd type="none" w="med" len="med"/>
                      <a:tailEnd type="none" w="med" len="med"/>
                    </a:lnR>
                    <a:lnT w="12700" cap="flat" cmpd="sng" algn="ctr">
                      <a:solidFill>
                        <a:srgbClr val="080808"/>
                      </a:solidFill>
                      <a:prstDash val="solid"/>
                      <a:round/>
                      <a:headEnd type="none" w="med" len="med"/>
                      <a:tailEnd type="none" w="med" len="med"/>
                    </a:lnT>
                    <a:lnB w="12700" cap="flat" cmpd="sng" algn="ctr">
                      <a:solidFill>
                        <a:srgbClr val="080808"/>
                      </a:solidFill>
                      <a:prstDash val="solid"/>
                      <a:round/>
                      <a:headEnd type="none" w="med" len="med"/>
                      <a:tailEnd type="none" w="med" len="med"/>
                    </a:lnB>
                    <a:lnTlToBr>
                      <a:noFill/>
                    </a:lnTlToBr>
                    <a:lnBlToTr>
                      <a:noFill/>
                    </a:lnBlToTr>
                    <a:noFill/>
                  </a:tcPr>
                </a:tc>
              </a:tr>
              <a:tr h="116082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92929"/>
                          </a:solidFill>
                          <a:effectLst/>
                          <a:latin typeface="Arial" pitchFamily="34" charset="0"/>
                        </a:rPr>
                        <a:t>4. All types of electrodes can not be used in A.C. arc welding because the current constantly reverses with every cycle. Only coated electrodes can be used.</a:t>
                      </a:r>
                    </a:p>
                  </a:txBody>
                  <a:tcPr horzOverflow="overflow">
                    <a:lnL w="12700" cap="flat" cmpd="sng" algn="ctr">
                      <a:solidFill>
                        <a:srgbClr val="080808"/>
                      </a:solidFill>
                      <a:prstDash val="solid"/>
                      <a:round/>
                      <a:headEnd type="none" w="med" len="med"/>
                      <a:tailEnd type="none" w="med" len="med"/>
                    </a:lnL>
                    <a:lnR w="12700" cap="flat" cmpd="sng" algn="ctr">
                      <a:solidFill>
                        <a:srgbClr val="080808"/>
                      </a:solidFill>
                      <a:prstDash val="solid"/>
                      <a:round/>
                      <a:headEnd type="none" w="med" len="med"/>
                      <a:tailEnd type="none" w="med" len="med"/>
                    </a:lnR>
                    <a:lnT w="12700" cap="flat" cmpd="sng" algn="ctr">
                      <a:solidFill>
                        <a:srgbClr val="080808"/>
                      </a:solidFill>
                      <a:prstDash val="solid"/>
                      <a:round/>
                      <a:headEnd type="none" w="med" len="med"/>
                      <a:tailEnd type="none" w="med" len="med"/>
                    </a:lnT>
                    <a:lnB w="12700" cap="flat" cmpd="sng" algn="ctr">
                      <a:solidFill>
                        <a:srgbClr val="08080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292929"/>
                          </a:solidFill>
                          <a:effectLst/>
                          <a:latin typeface="Arial" pitchFamily="34" charset="0"/>
                        </a:rPr>
                        <a:t>4. All type of electrodes, bare or coated can be used in D.C. arc welding because the polarity can be changed to suit the electrode.</a:t>
                      </a:r>
                    </a:p>
                  </a:txBody>
                  <a:tcPr horzOverflow="overflow">
                    <a:lnL w="12700" cap="flat" cmpd="sng" algn="ctr">
                      <a:solidFill>
                        <a:srgbClr val="080808"/>
                      </a:solidFill>
                      <a:prstDash val="solid"/>
                      <a:round/>
                      <a:headEnd type="none" w="med" len="med"/>
                      <a:tailEnd type="none" w="med" len="med"/>
                    </a:lnL>
                    <a:lnR w="12700" cap="flat" cmpd="sng" algn="ctr">
                      <a:solidFill>
                        <a:srgbClr val="080808"/>
                      </a:solidFill>
                      <a:prstDash val="solid"/>
                      <a:round/>
                      <a:headEnd type="none" w="med" len="med"/>
                      <a:tailEnd type="none" w="med" len="med"/>
                    </a:lnR>
                    <a:lnT w="12700" cap="flat" cmpd="sng" algn="ctr">
                      <a:solidFill>
                        <a:srgbClr val="080808"/>
                      </a:solidFill>
                      <a:prstDash val="solid"/>
                      <a:round/>
                      <a:headEnd type="none" w="med" len="med"/>
                      <a:tailEnd type="none" w="med" len="med"/>
                    </a:lnT>
                    <a:lnB w="12700" cap="flat" cmpd="sng" algn="ctr">
                      <a:solidFill>
                        <a:srgbClr val="080808"/>
                      </a:solidFill>
                      <a:prstDash val="solid"/>
                      <a:round/>
                      <a:headEnd type="none" w="med" len="med"/>
                      <a:tailEnd type="none" w="med" len="med"/>
                    </a:lnB>
                    <a:lnTlToBr>
                      <a:noFill/>
                    </a:lnTlToBr>
                    <a:lnBlToTr>
                      <a:noFill/>
                    </a:lnBlToTr>
                    <a:noFill/>
                  </a:tcPr>
                </a:tc>
              </a:tr>
              <a:tr h="62505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92929"/>
                          </a:solidFill>
                          <a:effectLst/>
                          <a:latin typeface="Arial" pitchFamily="34" charset="0"/>
                        </a:rPr>
                        <a:t>5. The problem of ‘arc blow’ does not arise as it is very easy to control.</a:t>
                      </a:r>
                    </a:p>
                  </a:txBody>
                  <a:tcPr horzOverflow="overflow">
                    <a:lnL w="12700" cap="flat" cmpd="sng" algn="ctr">
                      <a:solidFill>
                        <a:srgbClr val="080808"/>
                      </a:solidFill>
                      <a:prstDash val="solid"/>
                      <a:round/>
                      <a:headEnd type="none" w="med" len="med"/>
                      <a:tailEnd type="none" w="med" len="med"/>
                    </a:lnL>
                    <a:lnR w="12700" cap="flat" cmpd="sng" algn="ctr">
                      <a:solidFill>
                        <a:srgbClr val="080808"/>
                      </a:solidFill>
                      <a:prstDash val="solid"/>
                      <a:round/>
                      <a:headEnd type="none" w="med" len="med"/>
                      <a:tailEnd type="none" w="med" len="med"/>
                    </a:lnR>
                    <a:lnT w="12700" cap="flat" cmpd="sng" algn="ctr">
                      <a:solidFill>
                        <a:srgbClr val="080808"/>
                      </a:solidFill>
                      <a:prstDash val="solid"/>
                      <a:round/>
                      <a:headEnd type="none" w="med" len="med"/>
                      <a:tailEnd type="none" w="med" len="med"/>
                    </a:lnT>
                    <a:lnB w="12700" cap="flat" cmpd="sng" algn="ctr">
                      <a:solidFill>
                        <a:srgbClr val="08080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92929"/>
                          </a:solidFill>
                          <a:effectLst/>
                          <a:latin typeface="Arial" pitchFamily="34" charset="0"/>
                        </a:rPr>
                        <a:t>5. In D.C., the ‘arc blow’ is severe and cannot be controlled easily.</a:t>
                      </a:r>
                    </a:p>
                  </a:txBody>
                  <a:tcPr horzOverflow="overflow">
                    <a:lnL w="12700" cap="flat" cmpd="sng" algn="ctr">
                      <a:solidFill>
                        <a:srgbClr val="080808"/>
                      </a:solidFill>
                      <a:prstDash val="solid"/>
                      <a:round/>
                      <a:headEnd type="none" w="med" len="med"/>
                      <a:tailEnd type="none" w="med" len="med"/>
                    </a:lnL>
                    <a:lnR w="12700" cap="flat" cmpd="sng" algn="ctr">
                      <a:solidFill>
                        <a:srgbClr val="080808"/>
                      </a:solidFill>
                      <a:prstDash val="solid"/>
                      <a:round/>
                      <a:headEnd type="none" w="med" len="med"/>
                      <a:tailEnd type="none" w="med" len="med"/>
                    </a:lnR>
                    <a:lnT w="12700" cap="flat" cmpd="sng" algn="ctr">
                      <a:solidFill>
                        <a:srgbClr val="080808"/>
                      </a:solidFill>
                      <a:prstDash val="solid"/>
                      <a:round/>
                      <a:headEnd type="none" w="med" len="med"/>
                      <a:tailEnd type="none" w="med" len="med"/>
                    </a:lnT>
                    <a:lnB w="12700" cap="flat" cmpd="sng" algn="ctr">
                      <a:solidFill>
                        <a:srgbClr val="080808"/>
                      </a:solidFill>
                      <a:prstDash val="solid"/>
                      <a:round/>
                      <a:headEnd type="none" w="med" len="med"/>
                      <a:tailEnd type="none" w="med" len="med"/>
                    </a:lnB>
                    <a:lnTlToBr>
                      <a:noFill/>
                    </a:lnTlToBr>
                    <a:lnBlToTr>
                      <a:noFill/>
                    </a:lnBlToTr>
                    <a:noFill/>
                  </a:tcPr>
                </a:tc>
              </a:tr>
              <a:tr h="2743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292929"/>
                          </a:solidFill>
                          <a:effectLst/>
                          <a:latin typeface="Arial" pitchFamily="34" charset="0"/>
                        </a:rPr>
                        <a:t>6. The arc is never stable.</a:t>
                      </a:r>
                    </a:p>
                  </a:txBody>
                  <a:tcPr horzOverflow="overflow">
                    <a:lnL w="12700" cap="flat" cmpd="sng" algn="ctr">
                      <a:solidFill>
                        <a:srgbClr val="080808"/>
                      </a:solidFill>
                      <a:prstDash val="solid"/>
                      <a:round/>
                      <a:headEnd type="none" w="med" len="med"/>
                      <a:tailEnd type="none" w="med" len="med"/>
                    </a:lnL>
                    <a:lnR w="12700" cap="flat" cmpd="sng" algn="ctr">
                      <a:solidFill>
                        <a:srgbClr val="080808"/>
                      </a:solidFill>
                      <a:prstDash val="solid"/>
                      <a:round/>
                      <a:headEnd type="none" w="med" len="med"/>
                      <a:tailEnd type="none" w="med" len="med"/>
                    </a:lnR>
                    <a:lnT w="12700" cap="flat" cmpd="sng" algn="ctr">
                      <a:solidFill>
                        <a:srgbClr val="080808"/>
                      </a:solidFill>
                      <a:prstDash val="solid"/>
                      <a:round/>
                      <a:headEnd type="none" w="med" len="med"/>
                      <a:tailEnd type="none" w="med" len="med"/>
                    </a:lnT>
                    <a:lnB w="12700" cap="flat" cmpd="sng" algn="ctr">
                      <a:solidFill>
                        <a:srgbClr val="08080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292929"/>
                          </a:solidFill>
                          <a:effectLst/>
                          <a:latin typeface="Arial" pitchFamily="34" charset="0"/>
                        </a:rPr>
                        <a:t>6. The arc is more stable.</a:t>
                      </a:r>
                    </a:p>
                  </a:txBody>
                  <a:tcPr horzOverflow="overflow">
                    <a:lnL w="12700" cap="flat" cmpd="sng" algn="ctr">
                      <a:solidFill>
                        <a:srgbClr val="080808"/>
                      </a:solidFill>
                      <a:prstDash val="solid"/>
                      <a:round/>
                      <a:headEnd type="none" w="med" len="med"/>
                      <a:tailEnd type="none" w="med" len="med"/>
                    </a:lnL>
                    <a:lnR w="12700" cap="flat" cmpd="sng" algn="ctr">
                      <a:solidFill>
                        <a:srgbClr val="080808"/>
                      </a:solidFill>
                      <a:prstDash val="solid"/>
                      <a:round/>
                      <a:headEnd type="none" w="med" len="med"/>
                      <a:tailEnd type="none" w="med" len="med"/>
                    </a:lnR>
                    <a:lnT w="12700" cap="flat" cmpd="sng" algn="ctr">
                      <a:solidFill>
                        <a:srgbClr val="080808"/>
                      </a:solidFill>
                      <a:prstDash val="solid"/>
                      <a:round/>
                      <a:headEnd type="none" w="med" len="med"/>
                      <a:tailEnd type="none" w="med" len="med"/>
                    </a:lnT>
                    <a:lnB w="12700" cap="flat" cmpd="sng" algn="ctr">
                      <a:solidFill>
                        <a:srgbClr val="080808"/>
                      </a:solidFill>
                      <a:prstDash val="solid"/>
                      <a:round/>
                      <a:headEnd type="none" w="med" len="med"/>
                      <a:tailEnd type="none" w="med" len="med"/>
                    </a:lnB>
                    <a:lnTlToBr>
                      <a:noFill/>
                    </a:lnTlToBr>
                    <a:lnBlToTr>
                      <a:noFill/>
                    </a:lnBlToTr>
                    <a:noFill/>
                  </a:tcPr>
                </a:tc>
              </a:tr>
              <a:tr h="40616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en-US" dirty="0" smtClean="0">
                          <a:latin typeface="Arial" pitchFamily="34" charset="0"/>
                          <a:cs typeface="Arial" pitchFamily="34" charset="0"/>
                        </a:rPr>
                        <a:t>7. High efficiency of A.C. welding transformers (0.8 to 0.85).</a:t>
                      </a:r>
                      <a:endParaRPr kumimoji="0" lang="en-US" sz="1800" b="0" i="0" u="none" strike="noStrike" cap="none" normalizeH="0" baseline="0" dirty="0" smtClean="0">
                        <a:ln>
                          <a:noFill/>
                        </a:ln>
                        <a:solidFill>
                          <a:srgbClr val="292929"/>
                        </a:solidFill>
                        <a:effectLst/>
                        <a:latin typeface="Arial" pitchFamily="34" charset="0"/>
                        <a:cs typeface="Arial" pitchFamily="34" charset="0"/>
                      </a:endParaRPr>
                    </a:p>
                  </a:txBody>
                  <a:tcPr horzOverflow="overflow">
                    <a:lnL w="12700" cap="flat" cmpd="sng" algn="ctr">
                      <a:solidFill>
                        <a:srgbClr val="080808"/>
                      </a:solidFill>
                      <a:prstDash val="solid"/>
                      <a:round/>
                      <a:headEnd type="none" w="med" len="med"/>
                      <a:tailEnd type="none" w="med" len="med"/>
                    </a:lnL>
                    <a:lnR w="12700" cap="flat" cmpd="sng" algn="ctr">
                      <a:solidFill>
                        <a:srgbClr val="080808"/>
                      </a:solidFill>
                      <a:prstDash val="solid"/>
                      <a:round/>
                      <a:headEnd type="none" w="med" len="med"/>
                      <a:tailEnd type="none" w="med" len="med"/>
                    </a:lnR>
                    <a:lnT w="12700" cap="flat" cmpd="sng" algn="ctr">
                      <a:solidFill>
                        <a:srgbClr val="080808"/>
                      </a:solidFill>
                      <a:prstDash val="solid"/>
                      <a:round/>
                      <a:headEnd type="none" w="med" len="med"/>
                      <a:tailEnd type="none" w="med" len="med"/>
                    </a:lnT>
                    <a:lnB w="12700" cap="flat" cmpd="sng" algn="ctr">
                      <a:solidFill>
                        <a:srgbClr val="08080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en-US" dirty="0" smtClean="0">
                          <a:latin typeface="Arial" pitchFamily="34" charset="0"/>
                          <a:cs typeface="Arial" pitchFamily="34" charset="0"/>
                        </a:rPr>
                        <a:t>7. The efficiency of the machine is low (from 0.3 to 0.6).</a:t>
                      </a:r>
                      <a:endParaRPr kumimoji="0" lang="en-US" sz="1800" b="0" i="0" u="none" strike="noStrike" cap="none" normalizeH="0" baseline="0" dirty="0" smtClean="0">
                        <a:ln>
                          <a:noFill/>
                        </a:ln>
                        <a:solidFill>
                          <a:srgbClr val="292929"/>
                        </a:solidFill>
                        <a:effectLst/>
                        <a:latin typeface="Arial" pitchFamily="34" charset="0"/>
                        <a:cs typeface="Arial" pitchFamily="34" charset="0"/>
                      </a:endParaRPr>
                    </a:p>
                  </a:txBody>
                  <a:tcPr horzOverflow="overflow">
                    <a:lnL w="12700" cap="flat" cmpd="sng" algn="ctr">
                      <a:solidFill>
                        <a:srgbClr val="080808"/>
                      </a:solidFill>
                      <a:prstDash val="solid"/>
                      <a:round/>
                      <a:headEnd type="none" w="med" len="med"/>
                      <a:tailEnd type="none" w="med" len="med"/>
                    </a:lnL>
                    <a:lnR w="12700" cap="flat" cmpd="sng" algn="ctr">
                      <a:solidFill>
                        <a:srgbClr val="080808"/>
                      </a:solidFill>
                      <a:prstDash val="solid"/>
                      <a:round/>
                      <a:headEnd type="none" w="med" len="med"/>
                      <a:tailEnd type="none" w="med" len="med"/>
                    </a:lnR>
                    <a:lnT w="12700" cap="flat" cmpd="sng" algn="ctr">
                      <a:solidFill>
                        <a:srgbClr val="080808"/>
                      </a:solidFill>
                      <a:prstDash val="solid"/>
                      <a:round/>
                      <a:headEnd type="none" w="med" len="med"/>
                      <a:tailEnd type="none" w="med" len="med"/>
                    </a:lnT>
                    <a:lnB w="12700" cap="flat" cmpd="sng" algn="ctr">
                      <a:solidFill>
                        <a:srgbClr val="080808"/>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0292"/>
                                        </p:tgtEl>
                                        <p:attrNameLst>
                                          <p:attrName>style.visibility</p:attrName>
                                        </p:attrNameLst>
                                      </p:cBhvr>
                                      <p:to>
                                        <p:strVal val="visible"/>
                                      </p:to>
                                    </p:set>
                                    <p:anim calcmode="lin" valueType="num">
                                      <p:cBhvr additive="base">
                                        <p:cTn id="7" dur="1000" fill="hold"/>
                                        <p:tgtEl>
                                          <p:spTgt spid="140292"/>
                                        </p:tgtEl>
                                        <p:attrNameLst>
                                          <p:attrName>ppt_x</p:attrName>
                                        </p:attrNameLst>
                                      </p:cBhvr>
                                      <p:tavLst>
                                        <p:tav tm="0">
                                          <p:val>
                                            <p:strVal val="#ppt_x"/>
                                          </p:val>
                                        </p:tav>
                                        <p:tav tm="100000">
                                          <p:val>
                                            <p:strVal val="#ppt_x"/>
                                          </p:val>
                                        </p:tav>
                                      </p:tavLst>
                                    </p:anim>
                                    <p:anim calcmode="lin" valueType="num">
                                      <p:cBhvr additive="base">
                                        <p:cTn id="8" dur="1000" fill="hold"/>
                                        <p:tgtEl>
                                          <p:spTgt spid="14029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9" fill="hold" nodeType="afterEffect">
                                  <p:stCondLst>
                                    <p:cond delay="0"/>
                                  </p:stCondLst>
                                  <p:childTnLst>
                                    <p:set>
                                      <p:cBhvr>
                                        <p:cTn id="11" dur="1" fill="hold">
                                          <p:stCondLst>
                                            <p:cond delay="0"/>
                                          </p:stCondLst>
                                        </p:cTn>
                                        <p:tgtEl>
                                          <p:spTgt spid="140293"/>
                                        </p:tgtEl>
                                        <p:attrNameLst>
                                          <p:attrName>style.visibility</p:attrName>
                                        </p:attrNameLst>
                                      </p:cBhvr>
                                      <p:to>
                                        <p:strVal val="visible"/>
                                      </p:to>
                                    </p:set>
                                    <p:anim calcmode="lin" valueType="num">
                                      <p:cBhvr additive="base">
                                        <p:cTn id="12" dur="1000" fill="hold"/>
                                        <p:tgtEl>
                                          <p:spTgt spid="140293"/>
                                        </p:tgtEl>
                                        <p:attrNameLst>
                                          <p:attrName>ppt_x</p:attrName>
                                        </p:attrNameLst>
                                      </p:cBhvr>
                                      <p:tavLst>
                                        <p:tav tm="0">
                                          <p:val>
                                            <p:strVal val="0-#ppt_w/2"/>
                                          </p:val>
                                        </p:tav>
                                        <p:tav tm="100000">
                                          <p:val>
                                            <p:strVal val="#ppt_x"/>
                                          </p:val>
                                        </p:tav>
                                      </p:tavLst>
                                    </p:anim>
                                    <p:anim calcmode="lin" valueType="num">
                                      <p:cBhvr additive="base">
                                        <p:cTn id="13" dur="1000" fill="hold"/>
                                        <p:tgtEl>
                                          <p:spTgt spid="14029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idx="1"/>
          </p:nvPr>
        </p:nvSpPr>
        <p:spPr>
          <a:xfrm>
            <a:off x="474663" y="815975"/>
            <a:ext cx="8196262" cy="5738813"/>
          </a:xfrm>
        </p:spPr>
        <p:txBody>
          <a:bodyPr/>
          <a:lstStyle/>
          <a:p>
            <a:pPr marL="463550" indent="-463550" eaLnBrk="1" hangingPunct="1">
              <a:lnSpc>
                <a:spcPct val="95000"/>
              </a:lnSpc>
              <a:spcBef>
                <a:spcPct val="40000"/>
              </a:spcBef>
              <a:buClr>
                <a:srgbClr val="CC0000"/>
              </a:buClr>
              <a:buSzPct val="120000"/>
            </a:pPr>
            <a:r>
              <a:rPr lang="en-US" sz="2400" dirty="0" smtClean="0">
                <a:latin typeface="Times New Roman" pitchFamily="18" charset="0"/>
                <a:cs typeface="Times New Roman" pitchFamily="18" charset="0"/>
              </a:rPr>
              <a:t>In welding, two or more metal parts are joined to form a single piece, when one-part fabrication is expensive or inconvenient. </a:t>
            </a:r>
          </a:p>
          <a:p>
            <a:pPr marL="463550" indent="-463550" eaLnBrk="1" hangingPunct="1">
              <a:lnSpc>
                <a:spcPct val="95000"/>
              </a:lnSpc>
              <a:spcBef>
                <a:spcPct val="40000"/>
              </a:spcBef>
              <a:buClr>
                <a:srgbClr val="CC0000"/>
              </a:buClr>
              <a:buSzPct val="120000"/>
            </a:pPr>
            <a:r>
              <a:rPr lang="en-US" sz="2400" dirty="0" smtClean="0">
                <a:latin typeface="Times New Roman" pitchFamily="18" charset="0"/>
                <a:cs typeface="Times New Roman" pitchFamily="18" charset="0"/>
              </a:rPr>
              <a:t>Both similar and dissimilar metals may be welded.</a:t>
            </a:r>
          </a:p>
          <a:p>
            <a:pPr marL="463550" indent="-463550" eaLnBrk="1" hangingPunct="1">
              <a:lnSpc>
                <a:spcPct val="95000"/>
              </a:lnSpc>
              <a:spcBef>
                <a:spcPct val="40000"/>
              </a:spcBef>
              <a:buClr>
                <a:srgbClr val="CC0000"/>
              </a:buClr>
              <a:buSzPct val="120000"/>
            </a:pPr>
            <a:r>
              <a:rPr lang="en-US" sz="2400" dirty="0" smtClean="0">
                <a:latin typeface="Times New Roman" pitchFamily="18" charset="0"/>
                <a:cs typeface="Times New Roman" pitchFamily="18" charset="0"/>
              </a:rPr>
              <a:t>The joining bond is metallurgical (involving some diffusion) rather than just mechanical, as with riveting and bolting.</a:t>
            </a:r>
          </a:p>
          <a:p>
            <a:pPr marL="463550" indent="-463550" eaLnBrk="1" hangingPunct="1">
              <a:lnSpc>
                <a:spcPct val="95000"/>
              </a:lnSpc>
              <a:spcBef>
                <a:spcPct val="40000"/>
              </a:spcBef>
              <a:buClr>
                <a:srgbClr val="CC0000"/>
              </a:buClr>
              <a:buSzPct val="120000"/>
            </a:pPr>
            <a:r>
              <a:rPr lang="en-US" sz="2400" dirty="0" smtClean="0">
                <a:latin typeface="Times New Roman" pitchFamily="18" charset="0"/>
                <a:cs typeface="Times New Roman" pitchFamily="18" charset="0"/>
              </a:rPr>
              <a:t>A variety of welding methods exist, including arc and gas welding, as well as brazing and soldering</a:t>
            </a:r>
          </a:p>
          <a:p>
            <a:pPr marL="463550" indent="-463550" eaLnBrk="1" hangingPunct="1">
              <a:lnSpc>
                <a:spcPct val="95000"/>
              </a:lnSpc>
              <a:spcBef>
                <a:spcPct val="40000"/>
              </a:spcBef>
              <a:buClr>
                <a:srgbClr val="CC0000"/>
              </a:buClr>
              <a:buSzPct val="120000"/>
            </a:pPr>
            <a:r>
              <a:rPr lang="en-US" sz="2400" dirty="0" smtClean="0">
                <a:latin typeface="Times New Roman" pitchFamily="18" charset="0"/>
                <a:cs typeface="Times New Roman" pitchFamily="18" charset="0"/>
              </a:rPr>
              <a:t>During arc and gas welding, the </a:t>
            </a:r>
            <a:r>
              <a:rPr lang="en-US" sz="2400" dirty="0" err="1" smtClean="0">
                <a:latin typeface="Times New Roman" pitchFamily="18" charset="0"/>
                <a:cs typeface="Times New Roman" pitchFamily="18" charset="0"/>
              </a:rPr>
              <a:t>workpieces</a:t>
            </a:r>
            <a:r>
              <a:rPr lang="en-US" sz="2400" dirty="0" smtClean="0">
                <a:latin typeface="Times New Roman" pitchFamily="18" charset="0"/>
                <a:cs typeface="Times New Roman" pitchFamily="18" charset="0"/>
              </a:rPr>
              <a:t> to be joined and the filler material are heated to a sufficiently high temperature to cause both to melt; upon solidification, the filler material forms a fusion joint between the </a:t>
            </a:r>
            <a:r>
              <a:rPr lang="en-US" sz="2400" dirty="0" err="1" smtClean="0">
                <a:latin typeface="Times New Roman" pitchFamily="18" charset="0"/>
                <a:cs typeface="Times New Roman" pitchFamily="18" charset="0"/>
              </a:rPr>
              <a:t>workpieces</a:t>
            </a:r>
            <a:r>
              <a:rPr lang="en-US" sz="2400" dirty="0" smtClean="0">
                <a:latin typeface="Times New Roman" pitchFamily="18" charset="0"/>
                <a:cs typeface="Times New Roman" pitchFamily="18" charset="0"/>
              </a:rPr>
              <a:t>.</a:t>
            </a:r>
          </a:p>
        </p:txBody>
      </p:sp>
      <p:sp>
        <p:nvSpPr>
          <p:cNvPr id="4099" name="Text Box 3"/>
          <p:cNvSpPr txBox="1">
            <a:spLocks noChangeArrowheads="1"/>
          </p:cNvSpPr>
          <p:nvPr/>
        </p:nvSpPr>
        <p:spPr bwMode="auto">
          <a:xfrm>
            <a:off x="949325" y="247650"/>
            <a:ext cx="7092950" cy="579438"/>
          </a:xfrm>
          <a:prstGeom prst="rect">
            <a:avLst/>
          </a:prstGeom>
          <a:noFill/>
          <a:ln w="9525">
            <a:noFill/>
            <a:miter lim="800000"/>
            <a:headEnd/>
            <a:tailEnd/>
          </a:ln>
        </p:spPr>
        <p:txBody>
          <a:bodyPr>
            <a:spAutoFit/>
          </a:bodyPr>
          <a:lstStyle/>
          <a:p>
            <a:pPr algn="ctr"/>
            <a:r>
              <a:rPr lang="en-US" sz="3200" b="1" u="sng">
                <a:solidFill>
                  <a:srgbClr val="B80000"/>
                </a:solidFill>
                <a:cs typeface="Times New Roman" pitchFamily="18" charset="0"/>
              </a:rPr>
              <a:t>Welding</a:t>
            </a:r>
            <a:r>
              <a:rPr lang="en-US" sz="3200" b="1">
                <a:solidFill>
                  <a:srgbClr val="B80000"/>
                </a:solidFill>
                <a:cs typeface="Times New Roman" pitchFamily="18" charset="0"/>
              </a:rPr>
              <a:t>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40" name="Rectangle 6"/>
          <p:cNvSpPr>
            <a:spLocks noGrp="1" noChangeArrowheads="1"/>
          </p:cNvSpPr>
          <p:nvPr>
            <p:ph type="title"/>
          </p:nvPr>
        </p:nvSpPr>
        <p:spPr>
          <a:xfrm>
            <a:off x="457200" y="0"/>
            <a:ext cx="8229600" cy="609600"/>
          </a:xfrm>
          <a:noFill/>
        </p:spPr>
        <p:txBody>
          <a:bodyPr>
            <a:normAutofit fontScale="90000"/>
          </a:bodyPr>
          <a:lstStyle/>
          <a:p>
            <a:pPr eaLnBrk="1" hangingPunct="1"/>
            <a:r>
              <a:rPr lang="en-US" sz="4000" b="1" u="sng" dirty="0" smtClean="0"/>
              <a:t>ELECTRODES</a:t>
            </a:r>
            <a:r>
              <a:rPr lang="en-IN" sz="4000" dirty="0" smtClean="0"/>
              <a:t> </a:t>
            </a:r>
          </a:p>
        </p:txBody>
      </p:sp>
      <p:sp>
        <p:nvSpPr>
          <p:cNvPr id="14338" name="Rectangle 2"/>
          <p:cNvSpPr>
            <a:spLocks noGrp="1" noChangeArrowheads="1"/>
          </p:cNvSpPr>
          <p:nvPr>
            <p:ph idx="1"/>
          </p:nvPr>
        </p:nvSpPr>
        <p:spPr>
          <a:xfrm>
            <a:off x="228600" y="3657600"/>
            <a:ext cx="8686800" cy="3200400"/>
          </a:xfrm>
        </p:spPr>
        <p:txBody>
          <a:bodyPr/>
          <a:lstStyle/>
          <a:p>
            <a:pPr eaLnBrk="1" hangingPunct="1">
              <a:lnSpc>
                <a:spcPct val="90000"/>
              </a:lnSpc>
              <a:buFontTx/>
              <a:buNone/>
            </a:pPr>
            <a:endParaRPr lang="en-US" sz="800" dirty="0" smtClean="0">
              <a:solidFill>
                <a:schemeClr val="tx2"/>
              </a:solidFill>
            </a:endParaRPr>
          </a:p>
          <a:p>
            <a:pPr eaLnBrk="1" hangingPunct="1">
              <a:lnSpc>
                <a:spcPct val="90000"/>
              </a:lnSpc>
              <a:buFontTx/>
              <a:buNone/>
            </a:pPr>
            <a:r>
              <a:rPr lang="en-US" sz="2000" dirty="0" smtClean="0">
                <a:solidFill>
                  <a:schemeClr val="tx2"/>
                </a:solidFill>
              </a:rPr>
              <a:t>In arc welding an electrode is used to conduct current through a work piece </a:t>
            </a:r>
          </a:p>
          <a:p>
            <a:pPr eaLnBrk="1" hangingPunct="1">
              <a:lnSpc>
                <a:spcPct val="90000"/>
              </a:lnSpc>
              <a:buFontTx/>
              <a:buNone/>
            </a:pPr>
            <a:r>
              <a:rPr lang="en-US" sz="2000" dirty="0" smtClean="0">
                <a:solidFill>
                  <a:schemeClr val="tx2"/>
                </a:solidFill>
              </a:rPr>
              <a:t>to fuse two pieces together.</a:t>
            </a:r>
          </a:p>
          <a:p>
            <a:pPr eaLnBrk="1" hangingPunct="1">
              <a:lnSpc>
                <a:spcPct val="90000"/>
              </a:lnSpc>
              <a:buFontTx/>
              <a:buNone/>
            </a:pPr>
            <a:endParaRPr lang="en-US" sz="2000" dirty="0" smtClean="0">
              <a:solidFill>
                <a:schemeClr val="tx2"/>
              </a:solidFill>
            </a:endParaRPr>
          </a:p>
          <a:p>
            <a:pPr eaLnBrk="1" hangingPunct="1">
              <a:lnSpc>
                <a:spcPct val="90000"/>
              </a:lnSpc>
              <a:buFontTx/>
              <a:buNone/>
            </a:pPr>
            <a:r>
              <a:rPr lang="en-US" sz="2000" dirty="0" smtClean="0">
                <a:solidFill>
                  <a:schemeClr val="tx2"/>
                </a:solidFill>
              </a:rPr>
              <a:t>Depending upon the process, the electrode is either </a:t>
            </a:r>
            <a:r>
              <a:rPr lang="en-US" sz="2000" u="sng" dirty="0" smtClean="0">
                <a:solidFill>
                  <a:schemeClr val="tx2"/>
                </a:solidFill>
              </a:rPr>
              <a:t>consumable</a:t>
            </a:r>
            <a:r>
              <a:rPr lang="en-US" sz="2000" dirty="0" smtClean="0">
                <a:solidFill>
                  <a:schemeClr val="tx2"/>
                </a:solidFill>
              </a:rPr>
              <a:t>, as in the</a:t>
            </a:r>
          </a:p>
          <a:p>
            <a:pPr eaLnBrk="1" hangingPunct="1">
              <a:lnSpc>
                <a:spcPct val="90000"/>
              </a:lnSpc>
              <a:buFontTx/>
              <a:buNone/>
            </a:pPr>
            <a:r>
              <a:rPr lang="en-US" sz="2000" dirty="0" smtClean="0">
                <a:solidFill>
                  <a:schemeClr val="tx2"/>
                </a:solidFill>
              </a:rPr>
              <a:t>case of gas metal arc welding or shielded arc welding, or </a:t>
            </a:r>
            <a:r>
              <a:rPr lang="en-US" sz="2000" u="sng" dirty="0" smtClean="0">
                <a:solidFill>
                  <a:schemeClr val="tx2"/>
                </a:solidFill>
              </a:rPr>
              <a:t>non-consumable</a:t>
            </a:r>
            <a:r>
              <a:rPr lang="en-US" sz="2000" dirty="0" smtClean="0">
                <a:solidFill>
                  <a:schemeClr val="tx2"/>
                </a:solidFill>
              </a:rPr>
              <a:t>,</a:t>
            </a:r>
          </a:p>
          <a:p>
            <a:pPr eaLnBrk="1" hangingPunct="1">
              <a:lnSpc>
                <a:spcPct val="90000"/>
              </a:lnSpc>
              <a:buFontTx/>
              <a:buNone/>
            </a:pPr>
            <a:r>
              <a:rPr lang="en-US" sz="2000" dirty="0" smtClean="0">
                <a:solidFill>
                  <a:schemeClr val="tx2"/>
                </a:solidFill>
              </a:rPr>
              <a:t>such as in gas tungsten arc welding.</a:t>
            </a:r>
            <a:r>
              <a:rPr lang="en-US" sz="2000" dirty="0" smtClean="0"/>
              <a:t> </a:t>
            </a:r>
          </a:p>
        </p:txBody>
      </p:sp>
      <p:pic>
        <p:nvPicPr>
          <p:cNvPr id="5" name="Picture 4" descr="296815_lion-asli"/>
          <p:cNvPicPr>
            <a:picLocks noChangeAspect="1" noChangeArrowheads="1"/>
          </p:cNvPicPr>
          <p:nvPr/>
        </p:nvPicPr>
        <p:blipFill>
          <a:blip r:embed="rId2" cstate="print"/>
          <a:srcRect/>
          <a:stretch>
            <a:fillRect/>
          </a:stretch>
        </p:blipFill>
        <p:spPr bwMode="auto">
          <a:xfrm>
            <a:off x="2590800" y="685800"/>
            <a:ext cx="3733800" cy="2991938"/>
          </a:xfrm>
          <a:prstGeom prst="rect">
            <a:avLst/>
          </a:prstGeom>
          <a:noFill/>
          <a:ln w="9525">
            <a:noFill/>
            <a:miter lim="800000"/>
            <a:headEnd/>
            <a:tailEnd/>
          </a:ln>
        </p:spPr>
      </p:pic>
    </p:spTree>
  </p:cSld>
  <p:clrMapOvr>
    <a:masterClrMapping/>
  </p:clrMapOvr>
  <p:transition spd="slow">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457200" y="0"/>
            <a:ext cx="8229600" cy="609600"/>
          </a:xfrm>
        </p:spPr>
        <p:txBody>
          <a:bodyPr>
            <a:normAutofit fontScale="90000"/>
          </a:bodyPr>
          <a:lstStyle/>
          <a:p>
            <a:pPr eaLnBrk="1" hangingPunct="1">
              <a:defRPr/>
            </a:pPr>
            <a:r>
              <a:rPr lang="en-US" sz="4000" b="1" u="sng" dirty="0" smtClean="0"/>
              <a:t>Types of Electrodes.</a:t>
            </a:r>
            <a:r>
              <a:rPr lang="en-IN" sz="4000" b="1" u="sng" dirty="0" smtClean="0"/>
              <a:t> </a:t>
            </a:r>
          </a:p>
        </p:txBody>
      </p:sp>
      <p:sp>
        <p:nvSpPr>
          <p:cNvPr id="15363" name="Rectangle 3"/>
          <p:cNvSpPr>
            <a:spLocks noGrp="1" noChangeArrowheads="1"/>
          </p:cNvSpPr>
          <p:nvPr>
            <p:ph idx="1"/>
          </p:nvPr>
        </p:nvSpPr>
        <p:spPr>
          <a:xfrm>
            <a:off x="228600" y="838200"/>
            <a:ext cx="8915400" cy="6019800"/>
          </a:xfrm>
        </p:spPr>
        <p:txBody>
          <a:bodyPr/>
          <a:lstStyle/>
          <a:p>
            <a:pPr marL="609600" indent="-609600" eaLnBrk="1" hangingPunct="1">
              <a:buFontTx/>
              <a:buNone/>
            </a:pPr>
            <a:r>
              <a:rPr lang="en-US" sz="2000" dirty="0" smtClean="0">
                <a:latin typeface="Times New Roman" pitchFamily="18" charset="0"/>
                <a:cs typeface="Times New Roman" pitchFamily="18" charset="0"/>
              </a:rPr>
              <a:t>The electrodes are used for providing heat input in arc welding. Electrodes can be</a:t>
            </a:r>
          </a:p>
          <a:p>
            <a:pPr marL="609600" indent="-609600" eaLnBrk="1" hangingPunct="1">
              <a:buFontTx/>
              <a:buNone/>
            </a:pPr>
            <a:r>
              <a:rPr lang="en-US" sz="2000" dirty="0" smtClean="0">
                <a:latin typeface="Times New Roman" pitchFamily="18" charset="0"/>
                <a:cs typeface="Times New Roman" pitchFamily="18" charset="0"/>
              </a:rPr>
              <a:t> classified on the following  basis :</a:t>
            </a:r>
          </a:p>
          <a:p>
            <a:pPr marL="609600" indent="-609600" eaLnBrk="1" hangingPunct="1">
              <a:buFontTx/>
              <a:buNone/>
            </a:pPr>
            <a:r>
              <a:rPr lang="en-US" sz="2000" b="1" dirty="0" smtClean="0">
                <a:latin typeface="Times New Roman" pitchFamily="18" charset="0"/>
                <a:cs typeface="Times New Roman" pitchFamily="18" charset="0"/>
              </a:rPr>
              <a:t>      1) Consumable or Non-consumable. 2) Bare or coated electrodes.</a:t>
            </a:r>
          </a:p>
          <a:p>
            <a:pPr marL="609600" indent="-609600" eaLnBrk="1" hangingPunct="1">
              <a:buNone/>
            </a:pPr>
            <a:endParaRPr lang="en-US" sz="2000" b="1" dirty="0" smtClean="0">
              <a:latin typeface="Times New Roman" pitchFamily="18" charset="0"/>
              <a:cs typeface="Times New Roman" pitchFamily="18" charset="0"/>
            </a:endParaRPr>
          </a:p>
          <a:p>
            <a:pPr marL="609600" indent="-609600" eaLnBrk="1" hangingPunct="1">
              <a:buNone/>
            </a:pPr>
            <a:r>
              <a:rPr lang="en-US" sz="2000" b="1" dirty="0" smtClean="0">
                <a:latin typeface="Times New Roman" pitchFamily="18" charset="0"/>
                <a:cs typeface="Times New Roman" pitchFamily="18" charset="0"/>
              </a:rPr>
              <a:t>Consumable Electrodes. </a:t>
            </a:r>
            <a:r>
              <a:rPr lang="en-US" sz="2000" dirty="0" smtClean="0">
                <a:latin typeface="Times New Roman" pitchFamily="18" charset="0"/>
                <a:cs typeface="Times New Roman" pitchFamily="18" charset="0"/>
              </a:rPr>
              <a:t>When the arc is obtained with a consumable electrodes, </a:t>
            </a:r>
          </a:p>
          <a:p>
            <a:pPr marL="609600" indent="-609600" eaLnBrk="1" hangingPunct="1">
              <a:buNone/>
            </a:pPr>
            <a:r>
              <a:rPr lang="en-US" sz="2000" dirty="0" smtClean="0">
                <a:latin typeface="Times New Roman" pitchFamily="18" charset="0"/>
                <a:cs typeface="Times New Roman" pitchFamily="18" charset="0"/>
              </a:rPr>
              <a:t>the weld metal and the tip of the electrode also gets melted under the arc. Once the</a:t>
            </a:r>
          </a:p>
          <a:p>
            <a:pPr marL="609600" indent="-609600" eaLnBrk="1" hangingPunct="1">
              <a:buNone/>
            </a:pPr>
            <a:r>
              <a:rPr lang="en-US" sz="2000" dirty="0" smtClean="0">
                <a:latin typeface="Times New Roman" pitchFamily="18" charset="0"/>
                <a:cs typeface="Times New Roman" pitchFamily="18" charset="0"/>
              </a:rPr>
              <a:t> arc is initiated, the electrode is continuously consumed. </a:t>
            </a:r>
            <a:r>
              <a:rPr lang="en-US" sz="2000" i="1" dirty="0" smtClean="0">
                <a:latin typeface="Times New Roman" pitchFamily="18" charset="0"/>
                <a:cs typeface="Times New Roman" pitchFamily="18" charset="0"/>
              </a:rPr>
              <a:t>Thus serving the purpose of </a:t>
            </a:r>
          </a:p>
          <a:p>
            <a:pPr marL="609600" indent="-609600" eaLnBrk="1" hangingPunct="1">
              <a:buNone/>
            </a:pPr>
            <a:r>
              <a:rPr lang="en-US" sz="2000" i="1" dirty="0" smtClean="0">
                <a:latin typeface="Times New Roman" pitchFamily="18" charset="0"/>
                <a:cs typeface="Times New Roman" pitchFamily="18" charset="0"/>
              </a:rPr>
              <a:t>filler  rod as well as the heat input to the joint</a:t>
            </a:r>
            <a:r>
              <a:rPr lang="en-US" sz="2000" dirty="0" smtClean="0">
                <a:latin typeface="Times New Roman" pitchFamily="18" charset="0"/>
                <a:cs typeface="Times New Roman" pitchFamily="18" charset="0"/>
              </a:rPr>
              <a:t>.</a:t>
            </a:r>
          </a:p>
          <a:p>
            <a:pPr marL="609600" indent="-609600" eaLnBrk="1" hangingPunct="1">
              <a:buFontTx/>
              <a:buNone/>
            </a:pPr>
            <a:endParaRPr lang="en-US" sz="2000" b="1" i="1" dirty="0" smtClean="0">
              <a:latin typeface="Times New Roman" pitchFamily="18" charset="0"/>
              <a:cs typeface="Times New Roman" pitchFamily="18" charset="0"/>
            </a:endParaRPr>
          </a:p>
          <a:p>
            <a:pPr marL="609600" indent="-609600" eaLnBrk="1" hangingPunct="1">
              <a:buFontTx/>
              <a:buNone/>
            </a:pPr>
            <a:r>
              <a:rPr lang="en-US" sz="2000" b="1" i="1"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Non-Consumable electrode. </a:t>
            </a:r>
            <a:r>
              <a:rPr lang="en-US" sz="2000" dirty="0" smtClean="0">
                <a:latin typeface="Times New Roman" pitchFamily="18" charset="0"/>
                <a:cs typeface="Times New Roman" pitchFamily="18" charset="0"/>
              </a:rPr>
              <a:t>Non-consumable electrodes are those electrodes, </a:t>
            </a:r>
          </a:p>
          <a:p>
            <a:pPr marL="609600" indent="-609600" eaLnBrk="1" hangingPunct="1">
              <a:buFontTx/>
              <a:buNone/>
            </a:pPr>
            <a:r>
              <a:rPr lang="en-US" sz="2000" dirty="0" smtClean="0">
                <a:latin typeface="Times New Roman" pitchFamily="18" charset="0"/>
                <a:cs typeface="Times New Roman" pitchFamily="18" charset="0"/>
              </a:rPr>
              <a:t>which are not consumed during welding. Separate filler rods if necessary can be used</a:t>
            </a:r>
          </a:p>
          <a:p>
            <a:pPr marL="609600" indent="-609600" eaLnBrk="1" hangingPunct="1">
              <a:buFontTx/>
              <a:buNone/>
            </a:pPr>
            <a:r>
              <a:rPr lang="en-US" sz="2000" dirty="0" smtClean="0">
                <a:latin typeface="Times New Roman" pitchFamily="18" charset="0"/>
                <a:cs typeface="Times New Roman" pitchFamily="18" charset="0"/>
              </a:rPr>
              <a:t> to fill the gap along the joints. Non-consumable electrodes are made of carbon, </a:t>
            </a:r>
          </a:p>
          <a:p>
            <a:pPr marL="609600" indent="-609600" eaLnBrk="1" hangingPunct="1">
              <a:buFontTx/>
              <a:buNone/>
            </a:pPr>
            <a:r>
              <a:rPr lang="en-US" sz="2000" dirty="0" smtClean="0">
                <a:latin typeface="Times New Roman" pitchFamily="18" charset="0"/>
                <a:cs typeface="Times New Roman" pitchFamily="18" charset="0"/>
              </a:rPr>
              <a:t>graphite or tungsten. The carbon and graphite electrodes are used only in D.C. </a:t>
            </a:r>
          </a:p>
          <a:p>
            <a:pPr marL="609600" indent="-609600" eaLnBrk="1" hangingPunct="1">
              <a:buFontTx/>
              <a:buNone/>
            </a:pPr>
            <a:r>
              <a:rPr lang="en-US" sz="2000" dirty="0" smtClean="0">
                <a:latin typeface="Times New Roman" pitchFamily="18" charset="0"/>
                <a:cs typeface="Times New Roman" pitchFamily="18" charset="0"/>
              </a:rPr>
              <a:t>welding, whereas tungsten electrodes are used for both D.C. and A.C. welding.</a:t>
            </a:r>
          </a:p>
          <a:p>
            <a:pPr marL="609600" indent="-609600" eaLnBrk="1" hangingPunct="1">
              <a:buFontTx/>
              <a:buNone/>
            </a:pPr>
            <a:r>
              <a:rPr lang="en-US" sz="2000" dirty="0" smtClean="0">
                <a:latin typeface="Times New Roman" pitchFamily="18" charset="0"/>
                <a:cs typeface="Times New Roman" pitchFamily="18" charset="0"/>
              </a:rPr>
              <a:t> Non-consumable electrodes are used in carbon arc welding or tungsten inert gas arc</a:t>
            </a:r>
          </a:p>
          <a:p>
            <a:pPr marL="609600" indent="-609600" eaLnBrk="1" hangingPunct="1">
              <a:buFontTx/>
              <a:buNone/>
            </a:pPr>
            <a:r>
              <a:rPr lang="en-US" sz="2000" dirty="0" smtClean="0">
                <a:latin typeface="Times New Roman" pitchFamily="18" charset="0"/>
                <a:cs typeface="Times New Roman" pitchFamily="18" charset="0"/>
              </a:rPr>
              <a:t> welding (TIG).</a:t>
            </a:r>
          </a:p>
          <a:p>
            <a:pPr marL="609600" indent="-609600" eaLnBrk="1" hangingPunct="1">
              <a:buFontTx/>
              <a:buNone/>
            </a:pPr>
            <a:endParaRPr lang="en-US" sz="20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391246"/>
            <a:ext cx="8839200" cy="6093976"/>
          </a:xfrm>
          <a:prstGeom prst="rect">
            <a:avLst/>
          </a:prstGeom>
        </p:spPr>
        <p:txBody>
          <a:bodyPr wrap="square">
            <a:spAutoFit/>
          </a:bodyPr>
          <a:lstStyle/>
          <a:p>
            <a:pPr marL="609600" indent="-609600" eaLnBrk="1" hangingPunct="1">
              <a:lnSpc>
                <a:spcPct val="150000"/>
              </a:lnSpc>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Bare Electrode. </a:t>
            </a:r>
            <a:r>
              <a:rPr lang="en-US" sz="2000" dirty="0" smtClean="0">
                <a:latin typeface="Times New Roman" pitchFamily="18" charset="0"/>
                <a:cs typeface="Times New Roman" pitchFamily="18" charset="0"/>
              </a:rPr>
              <a:t>If the electrode is not coated with flux, it is called the </a:t>
            </a:r>
            <a:r>
              <a:rPr lang="en-US" sz="2000" b="1" i="1" dirty="0" smtClean="0">
                <a:latin typeface="Times New Roman" pitchFamily="18" charset="0"/>
                <a:cs typeface="Times New Roman" pitchFamily="18" charset="0"/>
              </a:rPr>
              <a:t>bare </a:t>
            </a:r>
          </a:p>
          <a:p>
            <a:pPr marL="609600" indent="-609600" eaLnBrk="1" hangingPunct="1">
              <a:lnSpc>
                <a:spcPct val="150000"/>
              </a:lnSpc>
            </a:pPr>
            <a:r>
              <a:rPr lang="en-US" sz="2000" b="1" i="1" dirty="0" smtClean="0">
                <a:latin typeface="Times New Roman" pitchFamily="18" charset="0"/>
                <a:cs typeface="Times New Roman" pitchFamily="18" charset="0"/>
              </a:rPr>
              <a:t>electrode</a:t>
            </a:r>
            <a:r>
              <a:rPr lang="en-US" sz="2000" dirty="0" smtClean="0">
                <a:latin typeface="Times New Roman" pitchFamily="18" charset="0"/>
                <a:cs typeface="Times New Roman" pitchFamily="18" charset="0"/>
              </a:rPr>
              <a:t>. In that case flux will be added separately if necessary. Bare  electrodes are</a:t>
            </a:r>
          </a:p>
          <a:p>
            <a:pPr marL="609600" indent="-609600" eaLnBrk="1" hangingPunct="1">
              <a:lnSpc>
                <a:spcPct val="150000"/>
              </a:lnSpc>
            </a:pPr>
            <a:r>
              <a:rPr lang="en-US" sz="2000" dirty="0" smtClean="0">
                <a:latin typeface="Times New Roman" pitchFamily="18" charset="0"/>
                <a:cs typeface="Times New Roman" pitchFamily="18" charset="0"/>
              </a:rPr>
              <a:t> used in carbon arc welding and tungsten  arc welding. The  striking of arc is difficult</a:t>
            </a:r>
          </a:p>
          <a:p>
            <a:pPr marL="609600" indent="-609600" eaLnBrk="1" hangingPunct="1">
              <a:lnSpc>
                <a:spcPct val="150000"/>
              </a:lnSpc>
            </a:pPr>
            <a:r>
              <a:rPr lang="en-US" sz="2000" dirty="0" smtClean="0">
                <a:latin typeface="Times New Roman" pitchFamily="18" charset="0"/>
                <a:cs typeface="Times New Roman" pitchFamily="18" charset="0"/>
              </a:rPr>
              <a:t> with this type of electrode especially with A.C.  supply.</a:t>
            </a:r>
          </a:p>
          <a:p>
            <a:pPr marL="609600" indent="-609600" eaLnBrk="1" hangingPunct="1">
              <a:lnSpc>
                <a:spcPct val="150000"/>
              </a:lnSpc>
              <a:buFontTx/>
              <a:buNone/>
            </a:pPr>
            <a:endParaRPr lang="en-US" sz="2000" b="1" i="1" dirty="0" smtClean="0">
              <a:latin typeface="Times New Roman" pitchFamily="18" charset="0"/>
              <a:cs typeface="Times New Roman" pitchFamily="18" charset="0"/>
            </a:endParaRPr>
          </a:p>
          <a:p>
            <a:pPr marL="609600" indent="-609600" eaLnBrk="1" hangingPunct="1">
              <a:lnSpc>
                <a:spcPct val="150000"/>
              </a:lnSpc>
              <a:buFontTx/>
              <a:buNone/>
            </a:pPr>
            <a:r>
              <a:rPr lang="en-US" sz="2000" b="1" dirty="0" smtClean="0">
                <a:latin typeface="Times New Roman" pitchFamily="18" charset="0"/>
                <a:cs typeface="Times New Roman" pitchFamily="18" charset="0"/>
              </a:rPr>
              <a:t>Coated Electrode. </a:t>
            </a:r>
            <a:r>
              <a:rPr lang="en-US" sz="2000" dirty="0" smtClean="0">
                <a:latin typeface="Times New Roman" pitchFamily="18" charset="0"/>
                <a:cs typeface="Times New Roman" pitchFamily="18" charset="0"/>
              </a:rPr>
              <a:t>If the electrode is coated with flux, it is called the coated</a:t>
            </a:r>
          </a:p>
          <a:p>
            <a:pPr marL="609600" indent="-609600" eaLnBrk="1" hangingPunct="1">
              <a:lnSpc>
                <a:spcPct val="150000"/>
              </a:lnSpc>
              <a:buFontTx/>
              <a:buNone/>
            </a:pPr>
            <a:r>
              <a:rPr lang="en-US" sz="2000" dirty="0" smtClean="0">
                <a:latin typeface="Times New Roman" pitchFamily="18" charset="0"/>
                <a:cs typeface="Times New Roman" pitchFamily="18" charset="0"/>
              </a:rPr>
              <a:t> electrode The coating on the electrodes serves many purposes. The coated </a:t>
            </a:r>
          </a:p>
          <a:p>
            <a:pPr marL="609600" indent="-609600" eaLnBrk="1" hangingPunct="1">
              <a:lnSpc>
                <a:spcPct val="150000"/>
              </a:lnSpc>
              <a:buFontTx/>
              <a:buNone/>
            </a:pPr>
            <a:r>
              <a:rPr lang="en-US" sz="2000" dirty="0" smtClean="0">
                <a:latin typeface="Times New Roman" pitchFamily="18" charset="0"/>
                <a:cs typeface="Times New Roman" pitchFamily="18" charset="0"/>
              </a:rPr>
              <a:t>electrode also called "stick" electrodes is available in the length 350 or  450mm.</a:t>
            </a:r>
          </a:p>
          <a:p>
            <a:pPr marL="609600" indent="-609600" eaLnBrk="1" hangingPunct="1">
              <a:lnSpc>
                <a:spcPct val="150000"/>
              </a:lnSpc>
              <a:buFontTx/>
              <a:buNone/>
            </a:pPr>
            <a:endParaRPr lang="en-US" sz="2000" dirty="0" smtClean="0">
              <a:latin typeface="Times New Roman" pitchFamily="18" charset="0"/>
              <a:cs typeface="Times New Roman" pitchFamily="18" charset="0"/>
            </a:endParaRPr>
          </a:p>
          <a:p>
            <a:pPr marL="609600" indent="-609600" eaLnBrk="1" hangingPunct="1">
              <a:lnSpc>
                <a:spcPct val="150000"/>
              </a:lnSpc>
              <a:buFontTx/>
              <a:buNone/>
            </a:pPr>
            <a:r>
              <a:rPr lang="en-US" sz="2000" i="1" dirty="0" smtClean="0">
                <a:latin typeface="Times New Roman" pitchFamily="18" charset="0"/>
                <a:cs typeface="Times New Roman" pitchFamily="18" charset="0"/>
              </a:rPr>
              <a:t>One of the major concerns with the coated electrodes, is the moisture pick up</a:t>
            </a:r>
          </a:p>
          <a:p>
            <a:pPr marL="609600" indent="-609600" eaLnBrk="1" hangingPunct="1">
              <a:lnSpc>
                <a:spcPct val="150000"/>
              </a:lnSpc>
              <a:buFontTx/>
              <a:buNone/>
            </a:pPr>
            <a:r>
              <a:rPr lang="en-US" sz="2000" i="1" dirty="0" smtClean="0">
                <a:latin typeface="Times New Roman" pitchFamily="18" charset="0"/>
                <a:cs typeface="Times New Roman" pitchFamily="18" charset="0"/>
              </a:rPr>
              <a:t> by the coating. This moisture, dissociate into oxygen and hydrogen with the</a:t>
            </a:r>
          </a:p>
          <a:p>
            <a:pPr marL="609600" indent="-609600" eaLnBrk="1" hangingPunct="1">
              <a:lnSpc>
                <a:spcPct val="150000"/>
              </a:lnSpc>
              <a:buFontTx/>
              <a:buNone/>
            </a:pPr>
            <a:r>
              <a:rPr lang="en-US" sz="2000" i="1" dirty="0" smtClean="0">
                <a:latin typeface="Times New Roman" pitchFamily="18" charset="0"/>
                <a:cs typeface="Times New Roman" pitchFamily="18" charset="0"/>
              </a:rPr>
              <a:t>hydrogen being absorbed by the</a:t>
            </a:r>
            <a:r>
              <a:rPr lang="en-US" sz="2000" b="1" i="1" dirty="0" smtClean="0">
                <a:latin typeface="Times New Roman" pitchFamily="18" charset="0"/>
                <a:cs typeface="Times New Roman" pitchFamily="18" charset="0"/>
              </a:rPr>
              <a:t> </a:t>
            </a:r>
            <a:r>
              <a:rPr lang="en-US" sz="2000" i="1" dirty="0" smtClean="0">
                <a:latin typeface="Times New Roman" pitchFamily="18" charset="0"/>
                <a:cs typeface="Times New Roman" pitchFamily="18" charset="0"/>
              </a:rPr>
              <a:t>liquid metal and subsequently  released  during </a:t>
            </a:r>
          </a:p>
          <a:p>
            <a:pPr marL="609600" indent="-609600" eaLnBrk="1" hangingPunct="1">
              <a:lnSpc>
                <a:spcPct val="150000"/>
              </a:lnSpc>
              <a:buFontTx/>
              <a:buNone/>
            </a:pPr>
            <a:r>
              <a:rPr lang="en-US" sz="2000" i="1" dirty="0" smtClean="0">
                <a:latin typeface="Times New Roman" pitchFamily="18" charset="0"/>
                <a:cs typeface="Times New Roman" pitchFamily="18" charset="0"/>
              </a:rPr>
              <a:t>solidification, causing porosity. </a:t>
            </a:r>
            <a:endParaRPr lang="en-IN" sz="2000" i="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ChangeArrowheads="1"/>
          </p:cNvSpPr>
          <p:nvPr/>
        </p:nvSpPr>
        <p:spPr bwMode="auto">
          <a:xfrm>
            <a:off x="0" y="-102259"/>
            <a:ext cx="9144000" cy="6878806"/>
          </a:xfrm>
          <a:prstGeom prst="rect">
            <a:avLst/>
          </a:prstGeom>
          <a:noFill/>
          <a:ln w="9525">
            <a:noFill/>
            <a:miter lim="800000"/>
            <a:headEnd/>
            <a:tailEnd/>
          </a:ln>
        </p:spPr>
        <p:txBody>
          <a:bodyPr anchor="ctr">
            <a:spAutoFit/>
          </a:bodyPr>
          <a:lstStyle/>
          <a:p>
            <a:pPr eaLnBrk="0" hangingPunct="0"/>
            <a:r>
              <a:rPr lang="en-US" sz="2800" b="1" u="sng" dirty="0">
                <a:latin typeface="Times New Roman" pitchFamily="18" charset="0"/>
                <a:cs typeface="Times New Roman" pitchFamily="18" charset="0"/>
              </a:rPr>
              <a:t>THE WELDING ELECTRODE</a:t>
            </a:r>
          </a:p>
          <a:p>
            <a:pPr eaLnBrk="0" hangingPunct="0"/>
            <a:r>
              <a:rPr lang="en-US" sz="2000" dirty="0">
                <a:latin typeface="Times New Roman" pitchFamily="18" charset="0"/>
                <a:cs typeface="Times New Roman" pitchFamily="18" charset="0"/>
              </a:rPr>
              <a:t>METAL ARC welding electrodes consist of a core wire surrounded by a flux coating. The flux coating is usually applied to the core wire by an extrusion process, but a few types of electrodes are still made by dipping the core wire into a thick slurry of fluxing material and drying out between the application of successive layers.</a:t>
            </a:r>
          </a:p>
          <a:p>
            <a:pPr eaLnBrk="0" hangingPunct="0"/>
            <a:endParaRPr lang="en-US" sz="900" b="1" dirty="0">
              <a:latin typeface="Times New Roman" pitchFamily="18" charset="0"/>
              <a:cs typeface="Times New Roman" pitchFamily="18" charset="0"/>
            </a:endParaRPr>
          </a:p>
          <a:p>
            <a:r>
              <a:rPr lang="en-US" sz="2200" b="1" dirty="0">
                <a:latin typeface="Times New Roman" pitchFamily="18" charset="0"/>
                <a:cs typeface="Times New Roman" pitchFamily="18" charset="0"/>
              </a:rPr>
              <a:t>Electrode Coatings </a:t>
            </a:r>
            <a:r>
              <a:rPr lang="en-US" sz="2200" b="1" dirty="0" smtClean="0">
                <a:latin typeface="Times New Roman" pitchFamily="18" charset="0"/>
                <a:cs typeface="Times New Roman" pitchFamily="18" charset="0"/>
              </a:rPr>
              <a:t>:</a:t>
            </a:r>
          </a:p>
          <a:p>
            <a:endParaRPr lang="en-US" sz="900" b="1" dirty="0">
              <a:latin typeface="Times New Roman" pitchFamily="18" charset="0"/>
              <a:cs typeface="Times New Roman" pitchFamily="18" charset="0"/>
            </a:endParaRPr>
          </a:p>
          <a:p>
            <a:r>
              <a:rPr lang="en-US" sz="2000" b="1" dirty="0">
                <a:latin typeface="Times New Roman" pitchFamily="18" charset="0"/>
                <a:cs typeface="Times New Roman" pitchFamily="18" charset="0"/>
              </a:rPr>
              <a:t>1. Slag forming </a:t>
            </a:r>
            <a:r>
              <a:rPr lang="en-US" sz="2000" b="1" dirty="0" smtClean="0">
                <a:latin typeface="Times New Roman" pitchFamily="18" charset="0"/>
                <a:cs typeface="Times New Roman" pitchFamily="18" charset="0"/>
              </a:rPr>
              <a:t>ingredients: </a:t>
            </a:r>
            <a:r>
              <a:rPr lang="en-US" sz="2000" dirty="0" smtClean="0">
                <a:latin typeface="Times New Roman" pitchFamily="18" charset="0"/>
                <a:cs typeface="Times New Roman" pitchFamily="18" charset="0"/>
              </a:rPr>
              <a:t>Asbestos</a:t>
            </a:r>
            <a:r>
              <a:rPr lang="en-US" sz="2000" dirty="0">
                <a:latin typeface="Times New Roman" pitchFamily="18" charset="0"/>
                <a:cs typeface="Times New Roman" pitchFamily="18" charset="0"/>
              </a:rPr>
              <a:t>, mica, silica, fluorspar, titanium dioxide, Iron oxide, magnesium carbonate</a:t>
            </a:r>
            <a:r>
              <a:rPr lang="en-US" sz="2000" u="sng" dirty="0">
                <a:latin typeface="Times New Roman" pitchFamily="18" charset="0"/>
                <a:cs typeface="Times New Roman" pitchFamily="18" charset="0"/>
              </a:rPr>
              <a:t>,</a:t>
            </a:r>
            <a:r>
              <a:rPr lang="en-US" sz="2000" dirty="0">
                <a:latin typeface="Times New Roman" pitchFamily="18" charset="0"/>
                <a:cs typeface="Times New Roman" pitchFamily="18" charset="0"/>
              </a:rPr>
              <a:t> Calcium carbonate and </a:t>
            </a:r>
            <a:r>
              <a:rPr lang="en-US" sz="2000" dirty="0" err="1">
                <a:latin typeface="Times New Roman" pitchFamily="18" charset="0"/>
                <a:cs typeface="Times New Roman" pitchFamily="18" charset="0"/>
              </a:rPr>
              <a:t>aluminium</a:t>
            </a:r>
            <a:r>
              <a:rPr lang="en-US" sz="2000" dirty="0">
                <a:latin typeface="Times New Roman" pitchFamily="18" charset="0"/>
                <a:cs typeface="Times New Roman" pitchFamily="18" charset="0"/>
              </a:rPr>
              <a:t> oxide.</a:t>
            </a:r>
          </a:p>
          <a:p>
            <a:r>
              <a:rPr lang="en-US" sz="2000" b="1" dirty="0">
                <a:latin typeface="Times New Roman" pitchFamily="18" charset="0"/>
                <a:cs typeface="Times New Roman" pitchFamily="18" charset="0"/>
              </a:rPr>
              <a:t>2. Arc </a:t>
            </a:r>
            <a:r>
              <a:rPr lang="en-US" sz="2000" b="1" dirty="0" err="1">
                <a:latin typeface="Times New Roman" pitchFamily="18" charset="0"/>
                <a:cs typeface="Times New Roman" pitchFamily="18" charset="0"/>
              </a:rPr>
              <a:t>stablising</a:t>
            </a:r>
            <a:r>
              <a:rPr lang="en-US" sz="2000" b="1" dirty="0">
                <a:latin typeface="Times New Roman" pitchFamily="18" charset="0"/>
                <a:cs typeface="Times New Roman" pitchFamily="18" charset="0"/>
              </a:rPr>
              <a:t> ingredients, or ionizing agents : </a:t>
            </a:r>
            <a:r>
              <a:rPr lang="en-US" sz="2000" dirty="0" smtClean="0">
                <a:latin typeface="Times New Roman" pitchFamily="18" charset="0"/>
                <a:cs typeface="Times New Roman" pitchFamily="18" charset="0"/>
              </a:rPr>
              <a:t>Potassium </a:t>
            </a:r>
            <a:r>
              <a:rPr lang="en-US" sz="2000" dirty="0">
                <a:latin typeface="Times New Roman" pitchFamily="18" charset="0"/>
                <a:cs typeface="Times New Roman" pitchFamily="18" charset="0"/>
              </a:rPr>
              <a:t>silicate, TiO</a:t>
            </a:r>
            <a:r>
              <a:rPr lang="en-US" sz="2000" baseline="-25000" dirty="0">
                <a:latin typeface="Times New Roman" pitchFamily="18" charset="0"/>
                <a:cs typeface="Times New Roman" pitchFamily="18" charset="0"/>
              </a:rPr>
              <a:t>2</a:t>
            </a:r>
            <a:r>
              <a:rPr lang="en-US" sz="2000" dirty="0">
                <a:latin typeface="Times New Roman" pitchFamily="18" charset="0"/>
                <a:cs typeface="Times New Roman" pitchFamily="18" charset="0"/>
              </a:rPr>
              <a:t> + ZrO</a:t>
            </a:r>
            <a:r>
              <a:rPr lang="en-US" sz="2000" baseline="-25000" dirty="0">
                <a:latin typeface="Times New Roman" pitchFamily="18" charset="0"/>
                <a:cs typeface="Times New Roman" pitchFamily="18" charset="0"/>
              </a:rPr>
              <a:t>2</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Rutile</a:t>
            </a:r>
            <a:r>
              <a:rPr lang="en-US" sz="2000" dirty="0">
                <a:latin typeface="Times New Roman" pitchFamily="18" charset="0"/>
                <a:cs typeface="Times New Roman" pitchFamily="18" charset="0"/>
              </a:rPr>
              <a:t>), Mica, Calcium oxide, sodium oxide, magnesium oxide, feldspar (</a:t>
            </a:r>
            <a:r>
              <a:rPr lang="en-US" sz="2000" dirty="0" err="1">
                <a:latin typeface="Times New Roman" pitchFamily="18" charset="0"/>
                <a:cs typeface="Times New Roman" pitchFamily="18" charset="0"/>
              </a:rPr>
              <a:t>KAl</a:t>
            </a:r>
            <a:r>
              <a:rPr lang="en-US" sz="2000" dirty="0">
                <a:latin typeface="Times New Roman" pitchFamily="18" charset="0"/>
                <a:cs typeface="Times New Roman" pitchFamily="18" charset="0"/>
              </a:rPr>
              <a:t> Si</a:t>
            </a:r>
            <a:r>
              <a:rPr lang="en-US" sz="2000" baseline="-25000" dirty="0">
                <a:latin typeface="Times New Roman" pitchFamily="18" charset="0"/>
                <a:cs typeface="Times New Roman" pitchFamily="18" charset="0"/>
              </a:rPr>
              <a:t>3</a:t>
            </a:r>
            <a:r>
              <a:rPr lang="en-US" sz="2000" dirty="0">
                <a:latin typeface="Times New Roman" pitchFamily="18" charset="0"/>
                <a:cs typeface="Times New Roman" pitchFamily="18" charset="0"/>
              </a:rPr>
              <a:t> O</a:t>
            </a:r>
            <a:r>
              <a:rPr lang="en-US" sz="2000" baseline="-25000" dirty="0">
                <a:latin typeface="Times New Roman" pitchFamily="18" charset="0"/>
                <a:cs typeface="Times New Roman" pitchFamily="18" charset="0"/>
              </a:rPr>
              <a:t>8</a:t>
            </a:r>
            <a:r>
              <a:rPr lang="en-US" sz="2000" dirty="0">
                <a:latin typeface="Times New Roman" pitchFamily="18" charset="0"/>
                <a:cs typeface="Times New Roman" pitchFamily="18" charset="0"/>
              </a:rPr>
              <a:t>).</a:t>
            </a:r>
          </a:p>
          <a:p>
            <a:r>
              <a:rPr lang="en-US" sz="2000" b="1" dirty="0" smtClean="0">
                <a:latin typeface="Times New Roman" pitchFamily="18" charset="0"/>
                <a:cs typeface="Times New Roman" pitchFamily="18" charset="0"/>
              </a:rPr>
              <a:t>	The </a:t>
            </a:r>
            <a:r>
              <a:rPr lang="en-US" sz="2000" b="1" dirty="0">
                <a:latin typeface="Times New Roman" pitchFamily="18" charset="0"/>
                <a:cs typeface="Times New Roman" pitchFamily="18" charset="0"/>
              </a:rPr>
              <a:t>major types of feldspars are :-</a:t>
            </a:r>
          </a:p>
          <a:p>
            <a:r>
              <a:rPr lang="en-US" sz="2000" dirty="0" smtClean="0">
                <a:latin typeface="Times New Roman" pitchFamily="18" charset="0"/>
                <a:cs typeface="Times New Roman" pitchFamily="18" charset="0"/>
              </a:rPr>
              <a:t>	(</a:t>
            </a:r>
            <a:r>
              <a:rPr lang="en-US" sz="2000" dirty="0" err="1">
                <a:latin typeface="Times New Roman" pitchFamily="18" charset="0"/>
                <a:cs typeface="Times New Roman" pitchFamily="18" charset="0"/>
              </a:rPr>
              <a:t>i</a:t>
            </a:r>
            <a:r>
              <a:rPr lang="en-US" sz="2000" dirty="0">
                <a:latin typeface="Times New Roman" pitchFamily="18" charset="0"/>
                <a:cs typeface="Times New Roman" pitchFamily="18" charset="0"/>
              </a:rPr>
              <a:t>) Potash feldspar, K</a:t>
            </a:r>
            <a:r>
              <a:rPr lang="en-US" sz="2000" baseline="-25000" dirty="0">
                <a:latin typeface="Times New Roman" pitchFamily="18" charset="0"/>
                <a:cs typeface="Times New Roman" pitchFamily="18" charset="0"/>
              </a:rPr>
              <a:t>2</a:t>
            </a:r>
            <a:r>
              <a:rPr lang="en-US" sz="2000" dirty="0">
                <a:latin typeface="Times New Roman" pitchFamily="18" charset="0"/>
                <a:cs typeface="Times New Roman" pitchFamily="18" charset="0"/>
              </a:rPr>
              <a:t>O . Al</a:t>
            </a:r>
            <a:r>
              <a:rPr lang="en-US" sz="2000" baseline="-25000" dirty="0">
                <a:latin typeface="Times New Roman" pitchFamily="18" charset="0"/>
                <a:cs typeface="Times New Roman" pitchFamily="18" charset="0"/>
              </a:rPr>
              <a:t>2</a:t>
            </a:r>
            <a:r>
              <a:rPr lang="en-US" sz="2000" dirty="0">
                <a:latin typeface="Times New Roman" pitchFamily="18" charset="0"/>
                <a:cs typeface="Times New Roman" pitchFamily="18" charset="0"/>
              </a:rPr>
              <a:t>O</a:t>
            </a:r>
            <a:r>
              <a:rPr lang="en-US" sz="2000" baseline="-25000" dirty="0">
                <a:latin typeface="Times New Roman" pitchFamily="18" charset="0"/>
                <a:cs typeface="Times New Roman" pitchFamily="18" charset="0"/>
              </a:rPr>
              <a:t>3 </a:t>
            </a:r>
            <a:r>
              <a:rPr lang="en-US" sz="2000" dirty="0">
                <a:latin typeface="Times New Roman" pitchFamily="18" charset="0"/>
                <a:cs typeface="Times New Roman" pitchFamily="18" charset="0"/>
              </a:rPr>
              <a:t>. 6SiO</a:t>
            </a:r>
            <a:r>
              <a:rPr lang="en-US" sz="2000" baseline="-25000" dirty="0">
                <a:latin typeface="Times New Roman" pitchFamily="18" charset="0"/>
                <a:cs typeface="Times New Roman" pitchFamily="18" charset="0"/>
              </a:rPr>
              <a:t>2</a:t>
            </a:r>
          </a:p>
          <a:p>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ii) Sodium feldspar, Na</a:t>
            </a:r>
            <a:r>
              <a:rPr lang="en-US" sz="2000" baseline="-25000" dirty="0">
                <a:latin typeface="Times New Roman" pitchFamily="18" charset="0"/>
                <a:cs typeface="Times New Roman" pitchFamily="18" charset="0"/>
              </a:rPr>
              <a:t>2</a:t>
            </a:r>
            <a:r>
              <a:rPr lang="en-US" sz="2000" dirty="0">
                <a:latin typeface="Times New Roman" pitchFamily="18" charset="0"/>
                <a:cs typeface="Times New Roman" pitchFamily="18" charset="0"/>
              </a:rPr>
              <a:t>O . Al</a:t>
            </a:r>
            <a:r>
              <a:rPr lang="en-US" sz="2000" baseline="-25000" dirty="0">
                <a:latin typeface="Times New Roman" pitchFamily="18" charset="0"/>
                <a:cs typeface="Times New Roman" pitchFamily="18" charset="0"/>
              </a:rPr>
              <a:t>2</a:t>
            </a:r>
            <a:r>
              <a:rPr lang="en-US" sz="2000" dirty="0">
                <a:latin typeface="Times New Roman" pitchFamily="18" charset="0"/>
                <a:cs typeface="Times New Roman" pitchFamily="18" charset="0"/>
              </a:rPr>
              <a:t>O</a:t>
            </a:r>
            <a:r>
              <a:rPr lang="en-US" sz="2000" baseline="-25000" dirty="0">
                <a:latin typeface="Times New Roman" pitchFamily="18" charset="0"/>
                <a:cs typeface="Times New Roman" pitchFamily="18" charset="0"/>
              </a:rPr>
              <a:t>3</a:t>
            </a:r>
            <a:r>
              <a:rPr lang="en-US" sz="2000" dirty="0">
                <a:latin typeface="Times New Roman" pitchFamily="18" charset="0"/>
                <a:cs typeface="Times New Roman" pitchFamily="18" charset="0"/>
              </a:rPr>
              <a:t> . 6SiO</a:t>
            </a:r>
            <a:r>
              <a:rPr lang="en-US" sz="2000" baseline="-25000" dirty="0">
                <a:latin typeface="Times New Roman" pitchFamily="18" charset="0"/>
                <a:cs typeface="Times New Roman" pitchFamily="18" charset="0"/>
              </a:rPr>
              <a:t>2</a:t>
            </a:r>
            <a:r>
              <a:rPr lang="en-US" sz="2000" dirty="0">
                <a:latin typeface="Times New Roman" pitchFamily="18" charset="0"/>
                <a:cs typeface="Times New Roman" pitchFamily="18" charset="0"/>
              </a:rPr>
              <a:t> </a:t>
            </a:r>
          </a:p>
          <a:p>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iii) Lime feldspar, </a:t>
            </a:r>
            <a:r>
              <a:rPr lang="en-US" sz="2000" dirty="0" err="1">
                <a:latin typeface="Times New Roman" pitchFamily="18" charset="0"/>
                <a:cs typeface="Times New Roman" pitchFamily="18" charset="0"/>
              </a:rPr>
              <a:t>CaO</a:t>
            </a:r>
            <a:r>
              <a:rPr lang="en-US" sz="2000" dirty="0">
                <a:latin typeface="Times New Roman" pitchFamily="18" charset="0"/>
                <a:cs typeface="Times New Roman" pitchFamily="18" charset="0"/>
              </a:rPr>
              <a:t> . Al</a:t>
            </a:r>
            <a:r>
              <a:rPr lang="en-US" sz="2000" baseline="-25000" dirty="0">
                <a:latin typeface="Times New Roman" pitchFamily="18" charset="0"/>
                <a:cs typeface="Times New Roman" pitchFamily="18" charset="0"/>
              </a:rPr>
              <a:t>2</a:t>
            </a:r>
            <a:r>
              <a:rPr lang="en-US" sz="2000" dirty="0">
                <a:latin typeface="Times New Roman" pitchFamily="18" charset="0"/>
                <a:cs typeface="Times New Roman" pitchFamily="18" charset="0"/>
              </a:rPr>
              <a:t>O</a:t>
            </a:r>
            <a:r>
              <a:rPr lang="en-US" sz="2000" baseline="-25000" dirty="0">
                <a:latin typeface="Times New Roman" pitchFamily="18" charset="0"/>
                <a:cs typeface="Times New Roman" pitchFamily="18" charset="0"/>
              </a:rPr>
              <a:t>3</a:t>
            </a:r>
            <a:r>
              <a:rPr lang="en-US" sz="2000" dirty="0">
                <a:latin typeface="Times New Roman" pitchFamily="18" charset="0"/>
                <a:cs typeface="Times New Roman" pitchFamily="18" charset="0"/>
              </a:rPr>
              <a:t> . 6SiO</a:t>
            </a:r>
            <a:r>
              <a:rPr lang="en-US" sz="2000" baseline="-25000" dirty="0">
                <a:latin typeface="Times New Roman" pitchFamily="18" charset="0"/>
                <a:cs typeface="Times New Roman" pitchFamily="18" charset="0"/>
              </a:rPr>
              <a:t>2</a:t>
            </a:r>
          </a:p>
          <a:p>
            <a:r>
              <a:rPr lang="en-US" sz="2000" b="1" dirty="0">
                <a:latin typeface="Times New Roman" pitchFamily="18" charset="0"/>
                <a:cs typeface="Times New Roman" pitchFamily="18" charset="0"/>
              </a:rPr>
              <a:t>3. Deoxidizing ingredients. </a:t>
            </a:r>
            <a:r>
              <a:rPr lang="en-US" sz="2000" dirty="0">
                <a:latin typeface="Times New Roman" pitchFamily="18" charset="0"/>
                <a:cs typeface="Times New Roman" pitchFamily="18" charset="0"/>
              </a:rPr>
              <a:t>Cellulose, Calcium carbonate, </a:t>
            </a:r>
            <a:r>
              <a:rPr lang="en-US" sz="2000" dirty="0" err="1">
                <a:latin typeface="Times New Roman" pitchFamily="18" charset="0"/>
                <a:cs typeface="Times New Roman" pitchFamily="18" charset="0"/>
              </a:rPr>
              <a:t>dolo</a:t>
            </a:r>
            <a:r>
              <a:rPr lang="en-US" sz="2000" dirty="0">
                <a:latin typeface="Times New Roman" pitchFamily="18" charset="0"/>
                <a:cs typeface="Times New Roman" pitchFamily="18" charset="0"/>
              </a:rPr>
              <a:t>- mite, starch, dextrin, </a:t>
            </a:r>
            <a:r>
              <a:rPr lang="en-US" sz="2000" dirty="0" smtClean="0">
                <a:latin typeface="Times New Roman" pitchFamily="18" charset="0"/>
                <a:cs typeface="Times New Roman" pitchFamily="18" charset="0"/>
              </a:rPr>
              <a:t>			   wood </a:t>
            </a:r>
            <a:r>
              <a:rPr lang="en-US" sz="2000" dirty="0">
                <a:latin typeface="Times New Roman" pitchFamily="18" charset="0"/>
                <a:cs typeface="Times New Roman" pitchFamily="18" charset="0"/>
              </a:rPr>
              <a:t>flour, graphite, </a:t>
            </a:r>
            <a:r>
              <a:rPr lang="en-US" sz="2000" dirty="0" err="1">
                <a:latin typeface="Times New Roman" pitchFamily="18" charset="0"/>
                <a:cs typeface="Times New Roman" pitchFamily="18" charset="0"/>
              </a:rPr>
              <a:t>aluminium</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ferroinanganese</a:t>
            </a:r>
            <a:r>
              <a:rPr lang="en-US" sz="2000" dirty="0">
                <a:latin typeface="Times New Roman" pitchFamily="18" charset="0"/>
                <a:cs typeface="Times New Roman" pitchFamily="18" charset="0"/>
              </a:rPr>
              <a:t>.</a:t>
            </a:r>
          </a:p>
          <a:p>
            <a:r>
              <a:rPr lang="en-US" sz="2000" b="1" dirty="0">
                <a:latin typeface="Times New Roman" pitchFamily="18" charset="0"/>
                <a:cs typeface="Times New Roman" pitchFamily="18" charset="0"/>
              </a:rPr>
              <a:t>4.   Binding materials. </a:t>
            </a:r>
            <a:r>
              <a:rPr lang="en-US" sz="2000" dirty="0">
                <a:latin typeface="Times New Roman" pitchFamily="18" charset="0"/>
                <a:cs typeface="Times New Roman" pitchFamily="18" charset="0"/>
              </a:rPr>
              <a:t>Sodium silicate, potassium silicate, asbestos.</a:t>
            </a:r>
          </a:p>
          <a:p>
            <a:pPr marL="457200" indent="-457200">
              <a:buAutoNum type="arabicPeriod" startAt="5"/>
            </a:pPr>
            <a:r>
              <a:rPr lang="en-US" sz="2000" b="1" dirty="0" smtClean="0">
                <a:latin typeface="Times New Roman" pitchFamily="18" charset="0"/>
                <a:cs typeface="Times New Roman" pitchFamily="18" charset="0"/>
              </a:rPr>
              <a:t>Alloying </a:t>
            </a:r>
            <a:r>
              <a:rPr lang="en-US" sz="2000" b="1" dirty="0">
                <a:latin typeface="Times New Roman" pitchFamily="18" charset="0"/>
                <a:cs typeface="Times New Roman" pitchFamily="18" charset="0"/>
              </a:rPr>
              <a:t>constituents to improve strength of weld.   </a:t>
            </a:r>
            <a:r>
              <a:rPr lang="en-US" sz="2000" dirty="0">
                <a:latin typeface="Times New Roman" pitchFamily="18" charset="0"/>
                <a:cs typeface="Times New Roman" pitchFamily="18" charset="0"/>
              </a:rPr>
              <a:t>Ti O</a:t>
            </a:r>
            <a:r>
              <a:rPr lang="en-US" sz="2000" baseline="-25000" dirty="0">
                <a:latin typeface="Times New Roman" pitchFamily="18" charset="0"/>
                <a:cs typeface="Times New Roman" pitchFamily="18" charset="0"/>
              </a:rPr>
              <a:t>2</a:t>
            </a:r>
            <a:r>
              <a:rPr lang="en-US" sz="2000" dirty="0">
                <a:latin typeface="Times New Roman" pitchFamily="18" charset="0"/>
                <a:cs typeface="Times New Roman" pitchFamily="18" charset="0"/>
              </a:rPr>
              <a:t> and potassium </a:t>
            </a:r>
            <a:endParaRPr lang="en-US" sz="2000" dirty="0" smtClean="0">
              <a:latin typeface="Times New Roman" pitchFamily="18" charset="0"/>
              <a:cs typeface="Times New Roman" pitchFamily="18" charset="0"/>
            </a:endParaRPr>
          </a:p>
          <a:p>
            <a:pPr marL="457200" indent="-457200"/>
            <a:r>
              <a:rPr lang="en-US" sz="2000" dirty="0" smtClean="0">
                <a:latin typeface="Times New Roman" pitchFamily="18" charset="0"/>
                <a:cs typeface="Times New Roman" pitchFamily="18" charset="0"/>
              </a:rPr>
              <a:t>compounds </a:t>
            </a:r>
            <a:r>
              <a:rPr lang="en-US" sz="2000" dirty="0">
                <a:latin typeface="Times New Roman" pitchFamily="18" charset="0"/>
                <a:cs typeface="Times New Roman" pitchFamily="18" charset="0"/>
              </a:rPr>
              <a:t>increase the melting rate of the base metal for better penetration.</a:t>
            </a:r>
          </a:p>
          <a:p>
            <a:r>
              <a:rPr lang="en-US" sz="2000" b="1" dirty="0">
                <a:latin typeface="Times New Roman" pitchFamily="18" charset="0"/>
                <a:cs typeface="Times New Roman" pitchFamily="18" charset="0"/>
              </a:rPr>
              <a:t>7.   Iron powder provides higher deposition rate.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228600" y="609600"/>
            <a:ext cx="8610600" cy="5509200"/>
          </a:xfrm>
          <a:prstGeom prst="rect">
            <a:avLst/>
          </a:prstGeom>
          <a:noFill/>
          <a:ln w="9525">
            <a:noFill/>
            <a:miter lim="800000"/>
            <a:headEnd/>
            <a:tailEnd/>
          </a:ln>
        </p:spPr>
        <p:txBody>
          <a:bodyPr>
            <a:spAutoFit/>
          </a:bodyPr>
          <a:lstStyle/>
          <a:p>
            <a:endParaRPr lang="en-US" sz="2200" u="sng" dirty="0">
              <a:latin typeface="Times New Roman" pitchFamily="18" charset="0"/>
              <a:cs typeface="Times New Roman" pitchFamily="18" charset="0"/>
            </a:endParaRPr>
          </a:p>
          <a:p>
            <a:pPr marL="457200" indent="-457200">
              <a:buAutoNum type="arabicPeriod"/>
            </a:pPr>
            <a:r>
              <a:rPr lang="en-US" sz="2200" dirty="0" smtClean="0">
                <a:latin typeface="Times New Roman" pitchFamily="18" charset="0"/>
                <a:cs typeface="Times New Roman" pitchFamily="18" charset="0"/>
              </a:rPr>
              <a:t>Improves </a:t>
            </a:r>
            <a:r>
              <a:rPr lang="en-US" sz="2200" dirty="0">
                <a:latin typeface="Times New Roman" pitchFamily="18" charset="0"/>
                <a:cs typeface="Times New Roman" pitchFamily="18" charset="0"/>
              </a:rPr>
              <a:t>arc stability by providing certain chemicals which have this </a:t>
            </a:r>
            <a:endParaRPr lang="en-US" sz="2200" dirty="0" smtClean="0">
              <a:latin typeface="Times New Roman" pitchFamily="18" charset="0"/>
              <a:cs typeface="Times New Roman" pitchFamily="18" charset="0"/>
            </a:endParaRPr>
          </a:p>
          <a:p>
            <a:pPr marL="457200" indent="-457200"/>
            <a:r>
              <a:rPr lang="en-US" sz="2200" dirty="0" smtClean="0">
                <a:latin typeface="Times New Roman" pitchFamily="18" charset="0"/>
                <a:cs typeface="Times New Roman" pitchFamily="18" charset="0"/>
              </a:rPr>
              <a:t>       ability</a:t>
            </a:r>
            <a:r>
              <a:rPr lang="en-US" sz="2200" dirty="0">
                <a:latin typeface="Times New Roman" pitchFamily="18" charset="0"/>
                <a:cs typeface="Times New Roman" pitchFamily="18" charset="0"/>
              </a:rPr>
              <a:t>, by ionizing the path of arc.</a:t>
            </a:r>
          </a:p>
          <a:p>
            <a:pPr marL="457200" indent="-457200">
              <a:buAutoNum type="arabicPeriod" startAt="2"/>
            </a:pPr>
            <a:r>
              <a:rPr lang="en-US" sz="2200" dirty="0" smtClean="0">
                <a:latin typeface="Times New Roman" pitchFamily="18" charset="0"/>
                <a:cs typeface="Times New Roman" pitchFamily="18" charset="0"/>
              </a:rPr>
              <a:t>Provides </a:t>
            </a:r>
            <a:r>
              <a:rPr lang="en-US" sz="2200" dirty="0">
                <a:latin typeface="Times New Roman" pitchFamily="18" charset="0"/>
                <a:cs typeface="Times New Roman" pitchFamily="18" charset="0"/>
              </a:rPr>
              <a:t>a protective gaseous atmosphere to prevent </a:t>
            </a:r>
            <a:r>
              <a:rPr lang="en-US" sz="2200" dirty="0" smtClean="0">
                <a:latin typeface="Times New Roman" pitchFamily="18" charset="0"/>
                <a:cs typeface="Times New Roman" pitchFamily="18" charset="0"/>
              </a:rPr>
              <a:t>O</a:t>
            </a:r>
            <a:r>
              <a:rPr lang="en-US" sz="2200" baseline="-25000" dirty="0" smtClean="0">
                <a:latin typeface="Times New Roman" pitchFamily="18" charset="0"/>
                <a:cs typeface="Times New Roman" pitchFamily="18" charset="0"/>
              </a:rPr>
              <a:t>2,</a:t>
            </a:r>
            <a:r>
              <a:rPr lang="en-US" sz="2200" dirty="0" smtClean="0">
                <a:latin typeface="Times New Roman" pitchFamily="18" charset="0"/>
                <a:cs typeface="Times New Roman" pitchFamily="18" charset="0"/>
              </a:rPr>
              <a:t> and N</a:t>
            </a:r>
            <a:r>
              <a:rPr lang="en-US" sz="2200" baseline="-25000" dirty="0" smtClean="0">
                <a:latin typeface="Times New Roman" pitchFamily="18" charset="0"/>
                <a:cs typeface="Times New Roman" pitchFamily="18" charset="0"/>
              </a:rPr>
              <a:t>2</a:t>
            </a:r>
            <a:r>
              <a:rPr lang="en-US" sz="2200" dirty="0" smtClean="0">
                <a:latin typeface="Times New Roman" pitchFamily="18" charset="0"/>
                <a:cs typeface="Times New Roman" pitchFamily="18" charset="0"/>
              </a:rPr>
              <a:t> </a:t>
            </a:r>
          </a:p>
          <a:p>
            <a:pPr marL="457200" indent="-457200"/>
            <a:r>
              <a:rPr lang="en-US" sz="2200" dirty="0" smtClean="0">
                <a:latin typeface="Times New Roman" pitchFamily="18" charset="0"/>
                <a:cs typeface="Times New Roman" pitchFamily="18" charset="0"/>
              </a:rPr>
              <a:t>       pick-up </a:t>
            </a:r>
            <a:r>
              <a:rPr lang="en-US" sz="2200" dirty="0">
                <a:latin typeface="Times New Roman" pitchFamily="18" charset="0"/>
                <a:cs typeface="Times New Roman" pitchFamily="18" charset="0"/>
              </a:rPr>
              <a:t>by the molten metal.</a:t>
            </a:r>
          </a:p>
          <a:p>
            <a:pPr marL="457200" indent="-457200">
              <a:buAutoNum type="arabicPeriod" startAt="3"/>
            </a:pPr>
            <a:r>
              <a:rPr lang="en-US" sz="2200" dirty="0" smtClean="0">
                <a:latin typeface="Times New Roman" pitchFamily="18" charset="0"/>
                <a:cs typeface="Times New Roman" pitchFamily="18" charset="0"/>
              </a:rPr>
              <a:t>Provides </a:t>
            </a:r>
            <a:r>
              <a:rPr lang="en-US" sz="2200" dirty="0">
                <a:latin typeface="Times New Roman" pitchFamily="18" charset="0"/>
                <a:cs typeface="Times New Roman" pitchFamily="18" charset="0"/>
              </a:rPr>
              <a:t>a protective slag over hot metal</a:t>
            </a:r>
            <a:r>
              <a:rPr lang="en-US" sz="2200" dirty="0" smtClean="0">
                <a:latin typeface="Times New Roman" pitchFamily="18" charset="0"/>
                <a:cs typeface="Times New Roman" pitchFamily="18" charset="0"/>
              </a:rPr>
              <a:t>.</a:t>
            </a:r>
          </a:p>
          <a:p>
            <a:pPr marL="457200" indent="-457200"/>
            <a:r>
              <a:rPr lang="en-US" sz="2200" dirty="0" smtClean="0">
                <a:latin typeface="Times New Roman" pitchFamily="18" charset="0"/>
                <a:cs typeface="Times New Roman" pitchFamily="18" charset="0"/>
              </a:rPr>
              <a:t>4.    Provides </a:t>
            </a:r>
            <a:r>
              <a:rPr lang="en-US" sz="2200" dirty="0">
                <a:latin typeface="Times New Roman" pitchFamily="18" charset="0"/>
                <a:cs typeface="Times New Roman" pitchFamily="18" charset="0"/>
              </a:rPr>
              <a:t>flux, which helps to remove oxides and other impurities </a:t>
            </a:r>
            <a:r>
              <a:rPr lang="en-US" sz="2200" dirty="0" smtClean="0">
                <a:latin typeface="Times New Roman" pitchFamily="18" charset="0"/>
                <a:cs typeface="Times New Roman" pitchFamily="18" charset="0"/>
              </a:rPr>
              <a:t>from</a:t>
            </a:r>
          </a:p>
          <a:p>
            <a:pPr marL="457200" indent="-457200"/>
            <a:r>
              <a:rPr lang="en-US" sz="2200" dirty="0" smtClean="0">
                <a:latin typeface="Times New Roman" pitchFamily="18" charset="0"/>
                <a:cs typeface="Times New Roman" pitchFamily="18" charset="0"/>
              </a:rPr>
              <a:t>       the </a:t>
            </a:r>
            <a:r>
              <a:rPr lang="en-US" sz="2200" dirty="0">
                <a:latin typeface="Times New Roman" pitchFamily="18" charset="0"/>
                <a:cs typeface="Times New Roman" pitchFamily="18" charset="0"/>
              </a:rPr>
              <a:t>molten weld metal.</a:t>
            </a:r>
          </a:p>
          <a:p>
            <a:r>
              <a:rPr lang="en-US" sz="2200" dirty="0">
                <a:latin typeface="Times New Roman" pitchFamily="18" charset="0"/>
                <a:cs typeface="Times New Roman" pitchFamily="18" charset="0"/>
              </a:rPr>
              <a:t>5</a:t>
            </a:r>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Reduces spatter of weld metal - when coating burns off slower than </a:t>
            </a:r>
            <a:endParaRPr lang="en-US"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      core</a:t>
            </a:r>
            <a:r>
              <a:rPr lang="en-US" sz="2200" dirty="0">
                <a:latin typeface="Times New Roman" pitchFamily="18" charset="0"/>
                <a:cs typeface="Times New Roman" pitchFamily="18" charset="0"/>
              </a:rPr>
              <a:t>.</a:t>
            </a:r>
          </a:p>
          <a:p>
            <a:pPr marL="457200" indent="-457200">
              <a:buAutoNum type="arabicPeriod" startAt="6"/>
            </a:pPr>
            <a:r>
              <a:rPr lang="en-US" sz="2200" dirty="0" smtClean="0">
                <a:latin typeface="Times New Roman" pitchFamily="18" charset="0"/>
                <a:cs typeface="Times New Roman" pitchFamily="18" charset="0"/>
              </a:rPr>
              <a:t>Adds </a:t>
            </a:r>
            <a:r>
              <a:rPr lang="en-US" sz="2200" dirty="0">
                <a:latin typeface="Times New Roman" pitchFamily="18" charset="0"/>
                <a:cs typeface="Times New Roman" pitchFamily="18" charset="0"/>
              </a:rPr>
              <a:t>alloying elements.</a:t>
            </a:r>
          </a:p>
          <a:p>
            <a:pPr marL="457200" indent="-457200">
              <a:buAutoNum type="arabicPeriod" startAt="6"/>
            </a:pPr>
            <a:r>
              <a:rPr lang="en-US" sz="2200" dirty="0" smtClean="0">
                <a:latin typeface="Times New Roman" pitchFamily="18" charset="0"/>
                <a:cs typeface="Times New Roman" pitchFamily="18" charset="0"/>
              </a:rPr>
              <a:t>Increases </a:t>
            </a:r>
            <a:r>
              <a:rPr lang="en-US" sz="2200" dirty="0">
                <a:latin typeface="Times New Roman" pitchFamily="18" charset="0"/>
                <a:cs typeface="Times New Roman" pitchFamily="18" charset="0"/>
              </a:rPr>
              <a:t>deposition efficiency.</a:t>
            </a:r>
          </a:p>
          <a:p>
            <a:pPr marL="457200" indent="-457200"/>
            <a:r>
              <a:rPr lang="en-US" sz="2200" dirty="0" smtClean="0">
                <a:latin typeface="Times New Roman" pitchFamily="18" charset="0"/>
                <a:cs typeface="Times New Roman" pitchFamily="18" charset="0"/>
              </a:rPr>
              <a:t>8.    Slows </a:t>
            </a:r>
            <a:r>
              <a:rPr lang="en-US" sz="2200" dirty="0">
                <a:latin typeface="Times New Roman" pitchFamily="18" charset="0"/>
                <a:cs typeface="Times New Roman" pitchFamily="18" charset="0"/>
              </a:rPr>
              <a:t>down the cooling rate of weld (due to protective layer of slag) to </a:t>
            </a:r>
            <a:r>
              <a:rPr lang="en-US" sz="2200" dirty="0" smtClean="0">
                <a:latin typeface="Times New Roman" pitchFamily="18" charset="0"/>
                <a:cs typeface="Times New Roman" pitchFamily="18" charset="0"/>
              </a:rPr>
              <a:t>prevent </a:t>
            </a:r>
            <a:r>
              <a:rPr lang="en-US" sz="2200" dirty="0">
                <a:latin typeface="Times New Roman" pitchFamily="18" charset="0"/>
                <a:cs typeface="Times New Roman" pitchFamily="18" charset="0"/>
              </a:rPr>
              <a:t>hardening.</a:t>
            </a:r>
          </a:p>
          <a:p>
            <a:r>
              <a:rPr lang="en-US" sz="2200" dirty="0" smtClean="0">
                <a:latin typeface="Times New Roman" pitchFamily="18" charset="0"/>
                <a:cs typeface="Times New Roman" pitchFamily="18" charset="0"/>
              </a:rPr>
              <a:t>9.   Coatings </a:t>
            </a:r>
            <a:r>
              <a:rPr lang="en-US" sz="2200" dirty="0">
                <a:latin typeface="Times New Roman" pitchFamily="18" charset="0"/>
                <a:cs typeface="Times New Roman" pitchFamily="18" charset="0"/>
              </a:rPr>
              <a:t>are normally insulators of electricity and so permit the use </a:t>
            </a:r>
            <a:r>
              <a:rPr lang="en-US" sz="2200" dirty="0" smtClean="0">
                <a:latin typeface="Times New Roman" pitchFamily="18" charset="0"/>
                <a:cs typeface="Times New Roman" pitchFamily="18" charset="0"/>
              </a:rPr>
              <a:t>of</a:t>
            </a:r>
          </a:p>
          <a:p>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electrodes in narrow grooves etc.</a:t>
            </a:r>
          </a:p>
        </p:txBody>
      </p:sp>
      <p:sp>
        <p:nvSpPr>
          <p:cNvPr id="17411" name="Rectangle 5"/>
          <p:cNvSpPr>
            <a:spLocks noChangeArrowheads="1"/>
          </p:cNvSpPr>
          <p:nvPr/>
        </p:nvSpPr>
        <p:spPr bwMode="auto">
          <a:xfrm>
            <a:off x="2362200" y="228600"/>
            <a:ext cx="4495800" cy="519113"/>
          </a:xfrm>
          <a:prstGeom prst="rect">
            <a:avLst/>
          </a:prstGeom>
          <a:noFill/>
          <a:ln w="9525">
            <a:noFill/>
            <a:miter lim="800000"/>
            <a:headEnd/>
            <a:tailEnd/>
          </a:ln>
        </p:spPr>
        <p:txBody>
          <a:bodyPr>
            <a:spAutoFit/>
          </a:bodyPr>
          <a:lstStyle/>
          <a:p>
            <a:pPr algn="ctr"/>
            <a:r>
              <a:rPr lang="en-US" sz="2800" u="sng"/>
              <a:t>Functions of Coatings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ChangeArrowheads="1"/>
          </p:cNvSpPr>
          <p:nvPr/>
        </p:nvSpPr>
        <p:spPr bwMode="auto">
          <a:xfrm>
            <a:off x="381000" y="440323"/>
            <a:ext cx="8534400" cy="4216539"/>
          </a:xfrm>
          <a:prstGeom prst="rect">
            <a:avLst/>
          </a:prstGeom>
          <a:noFill/>
          <a:ln w="9525">
            <a:noFill/>
            <a:miter lim="800000"/>
            <a:headEnd/>
            <a:tailEnd/>
          </a:ln>
        </p:spPr>
        <p:txBody>
          <a:bodyPr wrap="square" anchor="ctr">
            <a:spAutoFit/>
          </a:bodyPr>
          <a:lstStyle/>
          <a:p>
            <a:pPr algn="ctr" eaLnBrk="0" hangingPunct="0"/>
            <a:r>
              <a:rPr lang="en-US" sz="3200" b="1" u="sng" dirty="0">
                <a:latin typeface="Times New Roman" pitchFamily="18" charset="0"/>
              </a:rPr>
              <a:t>Shielding gases </a:t>
            </a:r>
          </a:p>
          <a:p>
            <a:pPr eaLnBrk="0" hangingPunct="0"/>
            <a:endParaRPr lang="en-US" sz="2200" dirty="0">
              <a:latin typeface="Times New Roman" pitchFamily="18" charset="0"/>
            </a:endParaRPr>
          </a:p>
          <a:p>
            <a:pPr eaLnBrk="0" hangingPunct="0"/>
            <a:r>
              <a:rPr lang="en-US" sz="2200" dirty="0">
                <a:latin typeface="Times New Roman" pitchFamily="18" charset="0"/>
              </a:rPr>
              <a:t>They are inert or semi-inert gases that are commonly used in several welding processes, </a:t>
            </a:r>
            <a:r>
              <a:rPr lang="en-US" sz="2200" dirty="0" smtClean="0">
                <a:latin typeface="Times New Roman" pitchFamily="18" charset="0"/>
              </a:rPr>
              <a:t>mostly in MIG and TIG. </a:t>
            </a:r>
            <a:r>
              <a:rPr lang="en-US" sz="2200" dirty="0">
                <a:latin typeface="Times New Roman" pitchFamily="18" charset="0"/>
              </a:rPr>
              <a:t>Their purpose is to protect the weld area from atmospheric gases, such as oxygen, nitrogen and water vapor</a:t>
            </a:r>
            <a:r>
              <a:rPr lang="en-US" sz="2200" dirty="0" smtClean="0">
                <a:latin typeface="Times New Roman" pitchFamily="18" charset="0"/>
              </a:rPr>
              <a:t>.</a:t>
            </a:r>
          </a:p>
          <a:p>
            <a:pPr eaLnBrk="0" hangingPunct="0"/>
            <a:endParaRPr lang="en-US" sz="2200" dirty="0" smtClean="0">
              <a:latin typeface="Times New Roman" pitchFamily="18" charset="0"/>
            </a:endParaRPr>
          </a:p>
          <a:p>
            <a:pPr eaLnBrk="0" hangingPunct="0"/>
            <a:r>
              <a:rPr lang="en-US" sz="2200" dirty="0" smtClean="0">
                <a:latin typeface="Times New Roman" pitchFamily="18" charset="0"/>
              </a:rPr>
              <a:t> </a:t>
            </a:r>
            <a:r>
              <a:rPr lang="en-US" sz="2000" b="1" u="sng" dirty="0" smtClean="0">
                <a:latin typeface="Times New Roman" pitchFamily="18" charset="0"/>
                <a:cs typeface="Times New Roman" pitchFamily="18" charset="0"/>
              </a:rPr>
              <a:t>Common shielding gases</a:t>
            </a:r>
          </a:p>
          <a:p>
            <a:pPr eaLnBrk="0" hangingPunct="0"/>
            <a:r>
              <a:rPr lang="en-US" sz="2000" dirty="0" smtClean="0">
                <a:latin typeface="Times New Roman" pitchFamily="18" charset="0"/>
                <a:cs typeface="Times New Roman" pitchFamily="18" charset="0"/>
              </a:rPr>
              <a:t>Shielding gases fall into two categories—</a:t>
            </a:r>
            <a:r>
              <a:rPr lang="en-US" sz="2000" b="1" dirty="0" smtClean="0">
                <a:latin typeface="Times New Roman" pitchFamily="18" charset="0"/>
                <a:cs typeface="Times New Roman" pitchFamily="18" charset="0"/>
              </a:rPr>
              <a:t>inert or semi-inert. </a:t>
            </a:r>
          </a:p>
          <a:p>
            <a:pPr eaLnBrk="0" hangingPunct="0"/>
            <a:r>
              <a:rPr lang="en-US" sz="2000" dirty="0" smtClean="0">
                <a:latin typeface="Times New Roman" pitchFamily="18" charset="0"/>
                <a:cs typeface="Times New Roman" pitchFamily="18" charset="0"/>
              </a:rPr>
              <a:t>Only two of the noble gases, helium and argon , are cost effective enough to be used in welding. </a:t>
            </a:r>
            <a:endParaRPr lang="en-US" sz="2200" i="1" dirty="0" smtClean="0">
              <a:latin typeface="Times New Roman" pitchFamily="18" charset="0"/>
            </a:endParaRPr>
          </a:p>
          <a:p>
            <a:pPr eaLnBrk="0" hangingPunct="0"/>
            <a:endParaRPr lang="en-US" sz="2200" i="1" dirty="0">
              <a:latin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52400" y="152400"/>
            <a:ext cx="8229600" cy="639763"/>
          </a:xfrm>
        </p:spPr>
        <p:txBody>
          <a:bodyPr/>
          <a:lstStyle/>
          <a:p>
            <a:pPr eaLnBrk="1" hangingPunct="1"/>
            <a:r>
              <a:rPr lang="en-US" sz="3200" u="sng" smtClean="0"/>
              <a:t>Advantages of inert gas shielding arc</a:t>
            </a:r>
          </a:p>
        </p:txBody>
      </p:sp>
      <p:sp>
        <p:nvSpPr>
          <p:cNvPr id="30723" name="Rectangle 3"/>
          <p:cNvSpPr>
            <a:spLocks noGrp="1" noChangeArrowheads="1"/>
          </p:cNvSpPr>
          <p:nvPr>
            <p:ph idx="1"/>
          </p:nvPr>
        </p:nvSpPr>
        <p:spPr>
          <a:xfrm>
            <a:off x="152400" y="1143000"/>
            <a:ext cx="8763000" cy="4525963"/>
          </a:xfrm>
        </p:spPr>
        <p:txBody>
          <a:bodyPr>
            <a:normAutofit lnSpcReduction="10000"/>
          </a:bodyPr>
          <a:lstStyle/>
          <a:p>
            <a:pPr eaLnBrk="1" hangingPunct="1">
              <a:lnSpc>
                <a:spcPct val="90000"/>
              </a:lnSpc>
            </a:pPr>
            <a:r>
              <a:rPr lang="en-US" sz="2400" dirty="0" smtClean="0">
                <a:latin typeface="Times New Roman" pitchFamily="18" charset="0"/>
                <a:cs typeface="Times New Roman" pitchFamily="18" charset="0"/>
              </a:rPr>
              <a:t>Much greater penetration and the higher welding speeds are possible, because of the higher current which can be used.</a:t>
            </a:r>
          </a:p>
          <a:p>
            <a:pPr eaLnBrk="1" hangingPunct="1">
              <a:lnSpc>
                <a:spcPct val="90000"/>
              </a:lnSpc>
            </a:pPr>
            <a:endParaRPr lang="en-US" sz="800" dirty="0" smtClean="0">
              <a:latin typeface="Times New Roman" pitchFamily="18" charset="0"/>
              <a:cs typeface="Times New Roman" pitchFamily="18" charset="0"/>
            </a:endParaRPr>
          </a:p>
          <a:p>
            <a:pPr eaLnBrk="1" hangingPunct="1">
              <a:lnSpc>
                <a:spcPct val="90000"/>
              </a:lnSpc>
            </a:pPr>
            <a:r>
              <a:rPr lang="en-US" sz="2400" dirty="0" smtClean="0">
                <a:latin typeface="Times New Roman" pitchFamily="18" charset="0"/>
                <a:cs typeface="Times New Roman" pitchFamily="18" charset="0"/>
              </a:rPr>
              <a:t>There is no slag to clean off after welding, because no flux is used.</a:t>
            </a:r>
          </a:p>
          <a:p>
            <a:pPr eaLnBrk="1" hangingPunct="1">
              <a:lnSpc>
                <a:spcPct val="90000"/>
              </a:lnSpc>
            </a:pPr>
            <a:endParaRPr lang="en-US" sz="800" dirty="0" smtClean="0">
              <a:latin typeface="Times New Roman" pitchFamily="18" charset="0"/>
              <a:cs typeface="Times New Roman" pitchFamily="18" charset="0"/>
            </a:endParaRPr>
          </a:p>
          <a:p>
            <a:pPr eaLnBrk="1" hangingPunct="1">
              <a:lnSpc>
                <a:spcPct val="90000"/>
              </a:lnSpc>
            </a:pPr>
            <a:r>
              <a:rPr lang="en-US" sz="2400" dirty="0" smtClean="0">
                <a:latin typeface="Times New Roman" pitchFamily="18" charset="0"/>
                <a:cs typeface="Times New Roman" pitchFamily="18" charset="0"/>
              </a:rPr>
              <a:t>Produce very high quality and clean welds on almost any material in any welding position.</a:t>
            </a:r>
          </a:p>
          <a:p>
            <a:pPr eaLnBrk="1" hangingPunct="1">
              <a:lnSpc>
                <a:spcPct val="90000"/>
              </a:lnSpc>
            </a:pPr>
            <a:endParaRPr lang="en-US" sz="800" dirty="0" smtClean="0">
              <a:latin typeface="Times New Roman" pitchFamily="18" charset="0"/>
              <a:cs typeface="Times New Roman" pitchFamily="18" charset="0"/>
            </a:endParaRPr>
          </a:p>
          <a:p>
            <a:pPr eaLnBrk="1" hangingPunct="1">
              <a:lnSpc>
                <a:spcPct val="90000"/>
              </a:lnSpc>
            </a:pPr>
            <a:r>
              <a:rPr lang="en-US" sz="2400" dirty="0" smtClean="0">
                <a:latin typeface="Times New Roman" pitchFamily="18" charset="0"/>
                <a:cs typeface="Times New Roman" pitchFamily="18" charset="0"/>
              </a:rPr>
              <a:t>The weld zone is visible.</a:t>
            </a:r>
          </a:p>
          <a:p>
            <a:pPr eaLnBrk="1" hangingPunct="1">
              <a:lnSpc>
                <a:spcPct val="90000"/>
              </a:lnSpc>
            </a:pPr>
            <a:endParaRPr lang="en-US" sz="800" dirty="0" smtClean="0">
              <a:latin typeface="Times New Roman" pitchFamily="18" charset="0"/>
              <a:cs typeface="Times New Roman" pitchFamily="18" charset="0"/>
            </a:endParaRPr>
          </a:p>
          <a:p>
            <a:pPr eaLnBrk="1" hangingPunct="1">
              <a:lnSpc>
                <a:spcPct val="90000"/>
              </a:lnSpc>
            </a:pPr>
            <a:r>
              <a:rPr lang="en-US" sz="2400" dirty="0" smtClean="0">
                <a:latin typeface="Times New Roman" pitchFamily="18" charset="0"/>
                <a:cs typeface="Times New Roman" pitchFamily="18" charset="0"/>
              </a:rPr>
              <a:t>No possibility of cracks.</a:t>
            </a:r>
          </a:p>
          <a:p>
            <a:pPr eaLnBrk="1" hangingPunct="1">
              <a:lnSpc>
                <a:spcPct val="90000"/>
              </a:lnSpc>
            </a:pPr>
            <a:endParaRPr lang="en-US" sz="800" dirty="0" smtClean="0">
              <a:latin typeface="Times New Roman" pitchFamily="18" charset="0"/>
              <a:cs typeface="Times New Roman" pitchFamily="18" charset="0"/>
            </a:endParaRPr>
          </a:p>
          <a:p>
            <a:pPr eaLnBrk="1" hangingPunct="1">
              <a:lnSpc>
                <a:spcPct val="90000"/>
              </a:lnSpc>
            </a:pPr>
            <a:r>
              <a:rPr lang="en-US" sz="2400" dirty="0" smtClean="0">
                <a:latin typeface="Times New Roman" pitchFamily="18" charset="0"/>
                <a:cs typeface="Times New Roman" pitchFamily="18" charset="0"/>
              </a:rPr>
              <a:t>There is no weld spatter.</a:t>
            </a:r>
          </a:p>
          <a:p>
            <a:pPr eaLnBrk="1" hangingPunct="1">
              <a:lnSpc>
                <a:spcPct val="90000"/>
              </a:lnSpc>
            </a:pPr>
            <a:endParaRPr lang="en-US" sz="800" dirty="0" smtClean="0">
              <a:latin typeface="Times New Roman" pitchFamily="18" charset="0"/>
              <a:cs typeface="Times New Roman" pitchFamily="18" charset="0"/>
            </a:endParaRPr>
          </a:p>
          <a:p>
            <a:pPr eaLnBrk="1" hangingPunct="1">
              <a:lnSpc>
                <a:spcPct val="90000"/>
              </a:lnSpc>
            </a:pPr>
            <a:r>
              <a:rPr lang="en-US" sz="2400" dirty="0" smtClean="0">
                <a:latin typeface="Times New Roman" pitchFamily="18" charset="0"/>
                <a:cs typeface="Times New Roman" pitchFamily="18" charset="0"/>
              </a:rPr>
              <a:t>It is fast and economic because there are no frequent changes of the electrodes, as with stick type electrodes.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457200" y="444500"/>
            <a:ext cx="8229600" cy="485775"/>
          </a:xfrm>
        </p:spPr>
        <p:txBody>
          <a:bodyPr>
            <a:normAutofit fontScale="90000"/>
          </a:bodyPr>
          <a:lstStyle/>
          <a:p>
            <a:pPr eaLnBrk="1" hangingPunct="1"/>
            <a:r>
              <a:rPr lang="en-US" sz="2400" b="1" smtClean="0"/>
              <a:t>Common welding joint types – (1) Square butt joint, (2) Single-V preparation joint, (3) Lap joint, (4) T-joint.</a:t>
            </a:r>
            <a:r>
              <a:rPr lang="en-US" sz="4000" smtClean="0"/>
              <a:t> </a:t>
            </a:r>
          </a:p>
        </p:txBody>
      </p:sp>
      <p:pic>
        <p:nvPicPr>
          <p:cNvPr id="104451" name="Picture 5" descr="Common welding joint types – (1) Square butt joint, (2) Single-V preparation joint, (3) Lap joint, (4) T-joint.">
            <a:hlinkClick r:id="rId2" tooltip="Common welding joint types – (1) Square butt joint, (2) Single-V preparation joint, (3) Lap joint, (4) T-joint."/>
          </p:cNvPr>
          <p:cNvPicPr>
            <a:picLocks noChangeAspect="1" noChangeArrowheads="1"/>
          </p:cNvPicPr>
          <p:nvPr/>
        </p:nvPicPr>
        <p:blipFill>
          <a:blip r:embed="rId3" cstate="print"/>
          <a:srcRect/>
          <a:stretch>
            <a:fillRect/>
          </a:stretch>
        </p:blipFill>
        <p:spPr bwMode="auto">
          <a:xfrm>
            <a:off x="1066800" y="1189160"/>
            <a:ext cx="5943600" cy="4286250"/>
          </a:xfrm>
          <a:prstGeom prst="rect">
            <a:avLst/>
          </a:prstGeom>
          <a:noFill/>
          <a:ln w="9525">
            <a:noFill/>
            <a:miter lim="800000"/>
            <a:headEnd/>
            <a:tailEnd/>
          </a:ln>
        </p:spPr>
      </p:pic>
      <p:pic>
        <p:nvPicPr>
          <p:cNvPr id="4" name="Picture 2" descr="CF12_01.jpg                                                    00051816&#10;HARD Drive                     ABA78158:"/>
          <p:cNvPicPr>
            <a:picLocks noChangeAspect="1" noChangeArrowheads="1"/>
          </p:cNvPicPr>
          <p:nvPr/>
        </p:nvPicPr>
        <p:blipFill>
          <a:blip r:embed="rId4" cstate="print"/>
          <a:srcRect/>
          <a:stretch>
            <a:fillRect/>
          </a:stretch>
        </p:blipFill>
        <p:spPr bwMode="auto">
          <a:xfrm>
            <a:off x="457200" y="5410200"/>
            <a:ext cx="8153400" cy="1192213"/>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11163" y="76200"/>
            <a:ext cx="8550275" cy="914400"/>
          </a:xfrm>
        </p:spPr>
        <p:txBody>
          <a:bodyPr/>
          <a:lstStyle/>
          <a:p>
            <a:pPr eaLnBrk="1" hangingPunct="1"/>
            <a:r>
              <a:rPr lang="en-US" dirty="0" smtClean="0"/>
              <a:t>Welding Positions</a:t>
            </a:r>
          </a:p>
        </p:txBody>
      </p:sp>
      <p:grpSp>
        <p:nvGrpSpPr>
          <p:cNvPr id="5" name="Group 48"/>
          <p:cNvGrpSpPr>
            <a:grpSpLocks/>
          </p:cNvGrpSpPr>
          <p:nvPr/>
        </p:nvGrpSpPr>
        <p:grpSpPr bwMode="auto">
          <a:xfrm>
            <a:off x="76200" y="1498600"/>
            <a:ext cx="2514600" cy="1036638"/>
            <a:chOff x="624" y="1248"/>
            <a:chExt cx="1440" cy="576"/>
          </a:xfrm>
        </p:grpSpPr>
        <p:sp>
          <p:nvSpPr>
            <p:cNvPr id="6" name="Freeform 8"/>
            <p:cNvSpPr>
              <a:spLocks/>
            </p:cNvSpPr>
            <p:nvPr/>
          </p:nvSpPr>
          <p:spPr bwMode="auto">
            <a:xfrm>
              <a:off x="624" y="1632"/>
              <a:ext cx="528" cy="192"/>
            </a:xfrm>
            <a:custGeom>
              <a:avLst/>
              <a:gdLst>
                <a:gd name="T0" fmla="*/ 0 w 528"/>
                <a:gd name="T1" fmla="*/ 0 h 192"/>
                <a:gd name="T2" fmla="*/ 432 w 528"/>
                <a:gd name="T3" fmla="*/ 0 h 192"/>
                <a:gd name="T4" fmla="*/ 528 w 528"/>
                <a:gd name="T5" fmla="*/ 192 h 192"/>
                <a:gd name="T6" fmla="*/ 0 w 528"/>
                <a:gd name="T7" fmla="*/ 192 h 192"/>
                <a:gd name="T8" fmla="*/ 0 w 528"/>
                <a:gd name="T9" fmla="*/ 0 h 192"/>
                <a:gd name="T10" fmla="*/ 0 60000 65536"/>
                <a:gd name="T11" fmla="*/ 0 60000 65536"/>
                <a:gd name="T12" fmla="*/ 0 60000 65536"/>
                <a:gd name="T13" fmla="*/ 0 60000 65536"/>
                <a:gd name="T14" fmla="*/ 0 60000 65536"/>
                <a:gd name="T15" fmla="*/ 0 w 528"/>
                <a:gd name="T16" fmla="*/ 0 h 192"/>
                <a:gd name="T17" fmla="*/ 528 w 528"/>
                <a:gd name="T18" fmla="*/ 192 h 192"/>
              </a:gdLst>
              <a:ahLst/>
              <a:cxnLst>
                <a:cxn ang="T10">
                  <a:pos x="T0" y="T1"/>
                </a:cxn>
                <a:cxn ang="T11">
                  <a:pos x="T2" y="T3"/>
                </a:cxn>
                <a:cxn ang="T12">
                  <a:pos x="T4" y="T5"/>
                </a:cxn>
                <a:cxn ang="T13">
                  <a:pos x="T6" y="T7"/>
                </a:cxn>
                <a:cxn ang="T14">
                  <a:pos x="T8" y="T9"/>
                </a:cxn>
              </a:cxnLst>
              <a:rect l="T15" t="T16" r="T17" b="T18"/>
              <a:pathLst>
                <a:path w="528" h="192">
                  <a:moveTo>
                    <a:pt x="0" y="0"/>
                  </a:moveTo>
                  <a:lnTo>
                    <a:pt x="432" y="0"/>
                  </a:lnTo>
                  <a:lnTo>
                    <a:pt x="528" y="192"/>
                  </a:lnTo>
                  <a:lnTo>
                    <a:pt x="0" y="192"/>
                  </a:lnTo>
                  <a:lnTo>
                    <a:pt x="0" y="0"/>
                  </a:lnTo>
                  <a:close/>
                </a:path>
              </a:pathLst>
            </a:custGeom>
            <a:solidFill>
              <a:schemeClr val="accent1"/>
            </a:solidFill>
            <a:ln w="9525">
              <a:solidFill>
                <a:schemeClr val="tx1"/>
              </a:solidFill>
              <a:round/>
              <a:headEnd/>
              <a:tailEnd/>
            </a:ln>
          </p:spPr>
          <p:txBody>
            <a:bodyPr/>
            <a:lstStyle/>
            <a:p>
              <a:endParaRPr lang="en-US"/>
            </a:p>
          </p:txBody>
        </p:sp>
        <p:sp>
          <p:nvSpPr>
            <p:cNvPr id="7" name="Freeform 9"/>
            <p:cNvSpPr>
              <a:spLocks/>
            </p:cNvSpPr>
            <p:nvPr/>
          </p:nvSpPr>
          <p:spPr bwMode="auto">
            <a:xfrm flipH="1">
              <a:off x="1200" y="1632"/>
              <a:ext cx="528" cy="192"/>
            </a:xfrm>
            <a:custGeom>
              <a:avLst/>
              <a:gdLst>
                <a:gd name="T0" fmla="*/ 0 w 528"/>
                <a:gd name="T1" fmla="*/ 0 h 192"/>
                <a:gd name="T2" fmla="*/ 432 w 528"/>
                <a:gd name="T3" fmla="*/ 0 h 192"/>
                <a:gd name="T4" fmla="*/ 528 w 528"/>
                <a:gd name="T5" fmla="*/ 192 h 192"/>
                <a:gd name="T6" fmla="*/ 0 w 528"/>
                <a:gd name="T7" fmla="*/ 192 h 192"/>
                <a:gd name="T8" fmla="*/ 0 w 528"/>
                <a:gd name="T9" fmla="*/ 0 h 192"/>
                <a:gd name="T10" fmla="*/ 0 60000 65536"/>
                <a:gd name="T11" fmla="*/ 0 60000 65536"/>
                <a:gd name="T12" fmla="*/ 0 60000 65536"/>
                <a:gd name="T13" fmla="*/ 0 60000 65536"/>
                <a:gd name="T14" fmla="*/ 0 60000 65536"/>
                <a:gd name="T15" fmla="*/ 0 w 528"/>
                <a:gd name="T16" fmla="*/ 0 h 192"/>
                <a:gd name="T17" fmla="*/ 528 w 528"/>
                <a:gd name="T18" fmla="*/ 192 h 192"/>
              </a:gdLst>
              <a:ahLst/>
              <a:cxnLst>
                <a:cxn ang="T10">
                  <a:pos x="T0" y="T1"/>
                </a:cxn>
                <a:cxn ang="T11">
                  <a:pos x="T2" y="T3"/>
                </a:cxn>
                <a:cxn ang="T12">
                  <a:pos x="T4" y="T5"/>
                </a:cxn>
                <a:cxn ang="T13">
                  <a:pos x="T6" y="T7"/>
                </a:cxn>
                <a:cxn ang="T14">
                  <a:pos x="T8" y="T9"/>
                </a:cxn>
              </a:cxnLst>
              <a:rect l="T15" t="T16" r="T17" b="T18"/>
              <a:pathLst>
                <a:path w="528" h="192">
                  <a:moveTo>
                    <a:pt x="0" y="0"/>
                  </a:moveTo>
                  <a:lnTo>
                    <a:pt x="432" y="0"/>
                  </a:lnTo>
                  <a:lnTo>
                    <a:pt x="528" y="192"/>
                  </a:lnTo>
                  <a:lnTo>
                    <a:pt x="0" y="192"/>
                  </a:lnTo>
                  <a:lnTo>
                    <a:pt x="0" y="0"/>
                  </a:lnTo>
                  <a:close/>
                </a:path>
              </a:pathLst>
            </a:custGeom>
            <a:solidFill>
              <a:schemeClr val="accent1"/>
            </a:solidFill>
            <a:ln w="9525">
              <a:solidFill>
                <a:schemeClr val="tx1"/>
              </a:solidFill>
              <a:round/>
              <a:headEnd/>
              <a:tailEnd/>
            </a:ln>
          </p:spPr>
          <p:txBody>
            <a:bodyPr/>
            <a:lstStyle/>
            <a:p>
              <a:endParaRPr lang="en-US"/>
            </a:p>
          </p:txBody>
        </p:sp>
        <p:sp>
          <p:nvSpPr>
            <p:cNvPr id="8" name="Freeform 12"/>
            <p:cNvSpPr>
              <a:spLocks/>
            </p:cNvSpPr>
            <p:nvPr/>
          </p:nvSpPr>
          <p:spPr bwMode="auto">
            <a:xfrm>
              <a:off x="1728" y="1248"/>
              <a:ext cx="336" cy="576"/>
            </a:xfrm>
            <a:custGeom>
              <a:avLst/>
              <a:gdLst>
                <a:gd name="T0" fmla="*/ 0 w 336"/>
                <a:gd name="T1" fmla="*/ 576 h 576"/>
                <a:gd name="T2" fmla="*/ 336 w 336"/>
                <a:gd name="T3" fmla="*/ 192 h 576"/>
                <a:gd name="T4" fmla="*/ 336 w 336"/>
                <a:gd name="T5" fmla="*/ 0 h 576"/>
                <a:gd name="T6" fmla="*/ 0 w 336"/>
                <a:gd name="T7" fmla="*/ 384 h 576"/>
                <a:gd name="T8" fmla="*/ 0 w 336"/>
                <a:gd name="T9" fmla="*/ 576 h 576"/>
                <a:gd name="T10" fmla="*/ 0 60000 65536"/>
                <a:gd name="T11" fmla="*/ 0 60000 65536"/>
                <a:gd name="T12" fmla="*/ 0 60000 65536"/>
                <a:gd name="T13" fmla="*/ 0 60000 65536"/>
                <a:gd name="T14" fmla="*/ 0 60000 65536"/>
                <a:gd name="T15" fmla="*/ 0 w 336"/>
                <a:gd name="T16" fmla="*/ 0 h 576"/>
                <a:gd name="T17" fmla="*/ 336 w 336"/>
                <a:gd name="T18" fmla="*/ 576 h 576"/>
              </a:gdLst>
              <a:ahLst/>
              <a:cxnLst>
                <a:cxn ang="T10">
                  <a:pos x="T0" y="T1"/>
                </a:cxn>
                <a:cxn ang="T11">
                  <a:pos x="T2" y="T3"/>
                </a:cxn>
                <a:cxn ang="T12">
                  <a:pos x="T4" y="T5"/>
                </a:cxn>
                <a:cxn ang="T13">
                  <a:pos x="T6" y="T7"/>
                </a:cxn>
                <a:cxn ang="T14">
                  <a:pos x="T8" y="T9"/>
                </a:cxn>
              </a:cxnLst>
              <a:rect l="T15" t="T16" r="T17" b="T18"/>
              <a:pathLst>
                <a:path w="336" h="576">
                  <a:moveTo>
                    <a:pt x="0" y="576"/>
                  </a:moveTo>
                  <a:lnTo>
                    <a:pt x="336" y="192"/>
                  </a:lnTo>
                  <a:lnTo>
                    <a:pt x="336" y="0"/>
                  </a:lnTo>
                  <a:lnTo>
                    <a:pt x="0" y="384"/>
                  </a:lnTo>
                  <a:lnTo>
                    <a:pt x="0" y="576"/>
                  </a:lnTo>
                  <a:close/>
                </a:path>
              </a:pathLst>
            </a:custGeom>
            <a:solidFill>
              <a:schemeClr val="accent1"/>
            </a:solidFill>
            <a:ln w="9525">
              <a:solidFill>
                <a:schemeClr val="tx1"/>
              </a:solidFill>
              <a:round/>
              <a:headEnd/>
              <a:tailEnd/>
            </a:ln>
          </p:spPr>
          <p:txBody>
            <a:bodyPr/>
            <a:lstStyle/>
            <a:p>
              <a:endParaRPr lang="en-US"/>
            </a:p>
          </p:txBody>
        </p:sp>
        <p:sp>
          <p:nvSpPr>
            <p:cNvPr id="9" name="Freeform 13"/>
            <p:cNvSpPr>
              <a:spLocks/>
            </p:cNvSpPr>
            <p:nvPr/>
          </p:nvSpPr>
          <p:spPr bwMode="auto">
            <a:xfrm>
              <a:off x="1296" y="1248"/>
              <a:ext cx="768" cy="384"/>
            </a:xfrm>
            <a:custGeom>
              <a:avLst/>
              <a:gdLst>
                <a:gd name="T0" fmla="*/ 768 w 768"/>
                <a:gd name="T1" fmla="*/ 0 h 384"/>
                <a:gd name="T2" fmla="*/ 432 w 768"/>
                <a:gd name="T3" fmla="*/ 384 h 384"/>
                <a:gd name="T4" fmla="*/ 0 w 768"/>
                <a:gd name="T5" fmla="*/ 384 h 384"/>
                <a:gd name="T6" fmla="*/ 384 w 768"/>
                <a:gd name="T7" fmla="*/ 0 h 384"/>
                <a:gd name="T8" fmla="*/ 768 w 768"/>
                <a:gd name="T9" fmla="*/ 0 h 384"/>
                <a:gd name="T10" fmla="*/ 0 60000 65536"/>
                <a:gd name="T11" fmla="*/ 0 60000 65536"/>
                <a:gd name="T12" fmla="*/ 0 60000 65536"/>
                <a:gd name="T13" fmla="*/ 0 60000 65536"/>
                <a:gd name="T14" fmla="*/ 0 60000 65536"/>
                <a:gd name="T15" fmla="*/ 0 w 768"/>
                <a:gd name="T16" fmla="*/ 0 h 384"/>
                <a:gd name="T17" fmla="*/ 768 w 768"/>
                <a:gd name="T18" fmla="*/ 384 h 384"/>
              </a:gdLst>
              <a:ahLst/>
              <a:cxnLst>
                <a:cxn ang="T10">
                  <a:pos x="T0" y="T1"/>
                </a:cxn>
                <a:cxn ang="T11">
                  <a:pos x="T2" y="T3"/>
                </a:cxn>
                <a:cxn ang="T12">
                  <a:pos x="T4" y="T5"/>
                </a:cxn>
                <a:cxn ang="T13">
                  <a:pos x="T6" y="T7"/>
                </a:cxn>
                <a:cxn ang="T14">
                  <a:pos x="T8" y="T9"/>
                </a:cxn>
              </a:cxnLst>
              <a:rect l="T15" t="T16" r="T17" b="T18"/>
              <a:pathLst>
                <a:path w="768" h="384">
                  <a:moveTo>
                    <a:pt x="768" y="0"/>
                  </a:moveTo>
                  <a:lnTo>
                    <a:pt x="432" y="384"/>
                  </a:lnTo>
                  <a:lnTo>
                    <a:pt x="0" y="384"/>
                  </a:lnTo>
                  <a:lnTo>
                    <a:pt x="384" y="0"/>
                  </a:lnTo>
                  <a:lnTo>
                    <a:pt x="768" y="0"/>
                  </a:lnTo>
                  <a:close/>
                </a:path>
              </a:pathLst>
            </a:custGeom>
            <a:solidFill>
              <a:schemeClr val="accent1"/>
            </a:solidFill>
            <a:ln w="9525">
              <a:solidFill>
                <a:schemeClr val="tx1"/>
              </a:solidFill>
              <a:round/>
              <a:headEnd/>
              <a:tailEnd/>
            </a:ln>
          </p:spPr>
          <p:txBody>
            <a:bodyPr/>
            <a:lstStyle/>
            <a:p>
              <a:endParaRPr lang="en-US"/>
            </a:p>
          </p:txBody>
        </p:sp>
        <p:sp>
          <p:nvSpPr>
            <p:cNvPr id="10" name="Freeform 14"/>
            <p:cNvSpPr>
              <a:spLocks/>
            </p:cNvSpPr>
            <p:nvPr/>
          </p:nvSpPr>
          <p:spPr bwMode="auto">
            <a:xfrm>
              <a:off x="1056" y="1248"/>
              <a:ext cx="480" cy="576"/>
            </a:xfrm>
            <a:custGeom>
              <a:avLst/>
              <a:gdLst>
                <a:gd name="T0" fmla="*/ 96 w 480"/>
                <a:gd name="T1" fmla="*/ 576 h 576"/>
                <a:gd name="T2" fmla="*/ 0 w 480"/>
                <a:gd name="T3" fmla="*/ 384 h 576"/>
                <a:gd name="T4" fmla="*/ 384 w 480"/>
                <a:gd name="T5" fmla="*/ 0 h 576"/>
                <a:gd name="T6" fmla="*/ 480 w 480"/>
                <a:gd name="T7" fmla="*/ 144 h 576"/>
                <a:gd name="T8" fmla="*/ 240 w 480"/>
                <a:gd name="T9" fmla="*/ 384 h 576"/>
                <a:gd name="T10" fmla="*/ 144 w 480"/>
                <a:gd name="T11" fmla="*/ 576 h 576"/>
                <a:gd name="T12" fmla="*/ 96 w 480"/>
                <a:gd name="T13" fmla="*/ 576 h 576"/>
                <a:gd name="T14" fmla="*/ 0 60000 65536"/>
                <a:gd name="T15" fmla="*/ 0 60000 65536"/>
                <a:gd name="T16" fmla="*/ 0 60000 65536"/>
                <a:gd name="T17" fmla="*/ 0 60000 65536"/>
                <a:gd name="T18" fmla="*/ 0 60000 65536"/>
                <a:gd name="T19" fmla="*/ 0 60000 65536"/>
                <a:gd name="T20" fmla="*/ 0 60000 65536"/>
                <a:gd name="T21" fmla="*/ 0 w 480"/>
                <a:gd name="T22" fmla="*/ 0 h 576"/>
                <a:gd name="T23" fmla="*/ 480 w 480"/>
                <a:gd name="T24" fmla="*/ 576 h 5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0" h="576">
                  <a:moveTo>
                    <a:pt x="96" y="576"/>
                  </a:moveTo>
                  <a:lnTo>
                    <a:pt x="0" y="384"/>
                  </a:lnTo>
                  <a:lnTo>
                    <a:pt x="384" y="0"/>
                  </a:lnTo>
                  <a:lnTo>
                    <a:pt x="480" y="144"/>
                  </a:lnTo>
                  <a:lnTo>
                    <a:pt x="240" y="384"/>
                  </a:lnTo>
                  <a:lnTo>
                    <a:pt x="144" y="576"/>
                  </a:lnTo>
                  <a:lnTo>
                    <a:pt x="96" y="576"/>
                  </a:lnTo>
                  <a:close/>
                </a:path>
              </a:pathLst>
            </a:custGeom>
            <a:solidFill>
              <a:schemeClr val="accent1"/>
            </a:solidFill>
            <a:ln w="9525">
              <a:solidFill>
                <a:schemeClr val="tx1"/>
              </a:solidFill>
              <a:round/>
              <a:headEnd/>
              <a:tailEnd/>
            </a:ln>
          </p:spPr>
          <p:txBody>
            <a:bodyPr/>
            <a:lstStyle/>
            <a:p>
              <a:endParaRPr lang="en-US"/>
            </a:p>
          </p:txBody>
        </p:sp>
        <p:sp>
          <p:nvSpPr>
            <p:cNvPr id="11" name="Freeform 15"/>
            <p:cNvSpPr>
              <a:spLocks/>
            </p:cNvSpPr>
            <p:nvPr/>
          </p:nvSpPr>
          <p:spPr bwMode="auto">
            <a:xfrm>
              <a:off x="624" y="1248"/>
              <a:ext cx="816" cy="384"/>
            </a:xfrm>
            <a:custGeom>
              <a:avLst/>
              <a:gdLst>
                <a:gd name="T0" fmla="*/ 816 w 816"/>
                <a:gd name="T1" fmla="*/ 0 h 384"/>
                <a:gd name="T2" fmla="*/ 384 w 816"/>
                <a:gd name="T3" fmla="*/ 0 h 384"/>
                <a:gd name="T4" fmla="*/ 0 w 816"/>
                <a:gd name="T5" fmla="*/ 384 h 384"/>
                <a:gd name="T6" fmla="*/ 432 w 816"/>
                <a:gd name="T7" fmla="*/ 384 h 384"/>
                <a:gd name="T8" fmla="*/ 816 w 816"/>
                <a:gd name="T9" fmla="*/ 0 h 384"/>
                <a:gd name="T10" fmla="*/ 0 60000 65536"/>
                <a:gd name="T11" fmla="*/ 0 60000 65536"/>
                <a:gd name="T12" fmla="*/ 0 60000 65536"/>
                <a:gd name="T13" fmla="*/ 0 60000 65536"/>
                <a:gd name="T14" fmla="*/ 0 60000 65536"/>
                <a:gd name="T15" fmla="*/ 0 w 816"/>
                <a:gd name="T16" fmla="*/ 0 h 384"/>
                <a:gd name="T17" fmla="*/ 816 w 816"/>
                <a:gd name="T18" fmla="*/ 384 h 384"/>
              </a:gdLst>
              <a:ahLst/>
              <a:cxnLst>
                <a:cxn ang="T10">
                  <a:pos x="T0" y="T1"/>
                </a:cxn>
                <a:cxn ang="T11">
                  <a:pos x="T2" y="T3"/>
                </a:cxn>
                <a:cxn ang="T12">
                  <a:pos x="T4" y="T5"/>
                </a:cxn>
                <a:cxn ang="T13">
                  <a:pos x="T6" y="T7"/>
                </a:cxn>
                <a:cxn ang="T14">
                  <a:pos x="T8" y="T9"/>
                </a:cxn>
              </a:cxnLst>
              <a:rect l="T15" t="T16" r="T17" b="T18"/>
              <a:pathLst>
                <a:path w="816" h="384">
                  <a:moveTo>
                    <a:pt x="816" y="0"/>
                  </a:moveTo>
                  <a:lnTo>
                    <a:pt x="384" y="0"/>
                  </a:lnTo>
                  <a:lnTo>
                    <a:pt x="0" y="384"/>
                  </a:lnTo>
                  <a:lnTo>
                    <a:pt x="432" y="384"/>
                  </a:lnTo>
                  <a:lnTo>
                    <a:pt x="816" y="0"/>
                  </a:lnTo>
                  <a:close/>
                </a:path>
              </a:pathLst>
            </a:custGeom>
            <a:solidFill>
              <a:schemeClr val="accent1"/>
            </a:solidFill>
            <a:ln w="9525">
              <a:solidFill>
                <a:schemeClr val="tx1"/>
              </a:solidFill>
              <a:round/>
              <a:headEnd/>
              <a:tailEnd/>
            </a:ln>
          </p:spPr>
          <p:txBody>
            <a:bodyPr/>
            <a:lstStyle/>
            <a:p>
              <a:endParaRPr lang="en-US"/>
            </a:p>
          </p:txBody>
        </p:sp>
      </p:grpSp>
      <p:grpSp>
        <p:nvGrpSpPr>
          <p:cNvPr id="12" name="Group 22"/>
          <p:cNvGrpSpPr>
            <a:grpSpLocks/>
          </p:cNvGrpSpPr>
          <p:nvPr/>
        </p:nvGrpSpPr>
        <p:grpSpPr bwMode="auto">
          <a:xfrm>
            <a:off x="2339975" y="2362200"/>
            <a:ext cx="1843088" cy="1554163"/>
            <a:chOff x="1872" y="2016"/>
            <a:chExt cx="1056" cy="864"/>
          </a:xfrm>
        </p:grpSpPr>
        <p:grpSp>
          <p:nvGrpSpPr>
            <p:cNvPr id="13" name="Group 18"/>
            <p:cNvGrpSpPr>
              <a:grpSpLocks/>
            </p:cNvGrpSpPr>
            <p:nvPr/>
          </p:nvGrpSpPr>
          <p:grpSpPr bwMode="auto">
            <a:xfrm>
              <a:off x="1872" y="2016"/>
              <a:ext cx="1056" cy="432"/>
              <a:chOff x="1872" y="2016"/>
              <a:chExt cx="1056" cy="432"/>
            </a:xfrm>
          </p:grpSpPr>
          <p:sp>
            <p:nvSpPr>
              <p:cNvPr id="17" name="Freeform 16"/>
              <p:cNvSpPr>
                <a:spLocks/>
              </p:cNvSpPr>
              <p:nvPr/>
            </p:nvSpPr>
            <p:spPr bwMode="auto">
              <a:xfrm>
                <a:off x="1872" y="2016"/>
                <a:ext cx="1056" cy="432"/>
              </a:xfrm>
              <a:custGeom>
                <a:avLst/>
                <a:gdLst>
                  <a:gd name="T0" fmla="*/ 48 w 1056"/>
                  <a:gd name="T1" fmla="*/ 0 h 432"/>
                  <a:gd name="T2" fmla="*/ 912 w 1056"/>
                  <a:gd name="T3" fmla="*/ 0 h 432"/>
                  <a:gd name="T4" fmla="*/ 912 w 1056"/>
                  <a:gd name="T5" fmla="*/ 288 h 432"/>
                  <a:gd name="T6" fmla="*/ 1056 w 1056"/>
                  <a:gd name="T7" fmla="*/ 432 h 432"/>
                  <a:gd name="T8" fmla="*/ 1056 w 1056"/>
                  <a:gd name="T9" fmla="*/ 0 h 432"/>
                  <a:gd name="T10" fmla="*/ 0 w 1056"/>
                  <a:gd name="T11" fmla="*/ 0 h 432"/>
                  <a:gd name="T12" fmla="*/ 0 w 1056"/>
                  <a:gd name="T13" fmla="*/ 288 h 432"/>
                  <a:gd name="T14" fmla="*/ 912 w 1056"/>
                  <a:gd name="T15" fmla="*/ 288 h 432"/>
                  <a:gd name="T16" fmla="*/ 1056 w 1056"/>
                  <a:gd name="T17" fmla="*/ 432 h 432"/>
                  <a:gd name="T18" fmla="*/ 96 w 1056"/>
                  <a:gd name="T19" fmla="*/ 432 h 432"/>
                  <a:gd name="T20" fmla="*/ 0 w 1056"/>
                  <a:gd name="T21" fmla="*/ 288 h 432"/>
                  <a:gd name="T22" fmla="*/ 0 w 1056"/>
                  <a:gd name="T23" fmla="*/ 0 h 4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56"/>
                  <a:gd name="T37" fmla="*/ 0 h 432"/>
                  <a:gd name="T38" fmla="*/ 1056 w 1056"/>
                  <a:gd name="T39" fmla="*/ 432 h 4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56" h="432">
                    <a:moveTo>
                      <a:pt x="48" y="0"/>
                    </a:moveTo>
                    <a:lnTo>
                      <a:pt x="912" y="0"/>
                    </a:lnTo>
                    <a:lnTo>
                      <a:pt x="912" y="288"/>
                    </a:lnTo>
                    <a:lnTo>
                      <a:pt x="1056" y="432"/>
                    </a:lnTo>
                    <a:lnTo>
                      <a:pt x="1056" y="0"/>
                    </a:lnTo>
                    <a:lnTo>
                      <a:pt x="0" y="0"/>
                    </a:lnTo>
                    <a:lnTo>
                      <a:pt x="0" y="288"/>
                    </a:lnTo>
                    <a:lnTo>
                      <a:pt x="912" y="288"/>
                    </a:lnTo>
                    <a:lnTo>
                      <a:pt x="1056" y="432"/>
                    </a:lnTo>
                    <a:lnTo>
                      <a:pt x="96" y="432"/>
                    </a:lnTo>
                    <a:lnTo>
                      <a:pt x="0" y="288"/>
                    </a:lnTo>
                    <a:lnTo>
                      <a:pt x="0" y="0"/>
                    </a:lnTo>
                  </a:path>
                </a:pathLst>
              </a:custGeom>
              <a:solidFill>
                <a:schemeClr val="accent1"/>
              </a:solidFill>
              <a:ln w="9525">
                <a:solidFill>
                  <a:schemeClr val="tx1"/>
                </a:solidFill>
                <a:round/>
                <a:headEnd/>
                <a:tailEnd/>
              </a:ln>
            </p:spPr>
            <p:txBody>
              <a:bodyPr/>
              <a:lstStyle/>
              <a:p>
                <a:endParaRPr lang="en-US"/>
              </a:p>
            </p:txBody>
          </p:sp>
          <p:sp>
            <p:nvSpPr>
              <p:cNvPr id="18" name="Rectangle 17"/>
              <p:cNvSpPr>
                <a:spLocks noChangeArrowheads="1"/>
              </p:cNvSpPr>
              <p:nvPr/>
            </p:nvSpPr>
            <p:spPr bwMode="auto">
              <a:xfrm>
                <a:off x="1872" y="2016"/>
                <a:ext cx="912" cy="288"/>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14" name="Group 19"/>
            <p:cNvGrpSpPr>
              <a:grpSpLocks/>
            </p:cNvGrpSpPr>
            <p:nvPr/>
          </p:nvGrpSpPr>
          <p:grpSpPr bwMode="auto">
            <a:xfrm flipV="1">
              <a:off x="1872" y="2448"/>
              <a:ext cx="1056" cy="432"/>
              <a:chOff x="1872" y="2016"/>
              <a:chExt cx="1056" cy="432"/>
            </a:xfrm>
          </p:grpSpPr>
          <p:sp>
            <p:nvSpPr>
              <p:cNvPr id="15" name="Freeform 20"/>
              <p:cNvSpPr>
                <a:spLocks/>
              </p:cNvSpPr>
              <p:nvPr/>
            </p:nvSpPr>
            <p:spPr bwMode="auto">
              <a:xfrm>
                <a:off x="1872" y="2016"/>
                <a:ext cx="1056" cy="432"/>
              </a:xfrm>
              <a:custGeom>
                <a:avLst/>
                <a:gdLst>
                  <a:gd name="T0" fmla="*/ 48 w 1056"/>
                  <a:gd name="T1" fmla="*/ 0 h 432"/>
                  <a:gd name="T2" fmla="*/ 912 w 1056"/>
                  <a:gd name="T3" fmla="*/ 0 h 432"/>
                  <a:gd name="T4" fmla="*/ 912 w 1056"/>
                  <a:gd name="T5" fmla="*/ 288 h 432"/>
                  <a:gd name="T6" fmla="*/ 1056 w 1056"/>
                  <a:gd name="T7" fmla="*/ 432 h 432"/>
                  <a:gd name="T8" fmla="*/ 1056 w 1056"/>
                  <a:gd name="T9" fmla="*/ 0 h 432"/>
                  <a:gd name="T10" fmla="*/ 0 w 1056"/>
                  <a:gd name="T11" fmla="*/ 0 h 432"/>
                  <a:gd name="T12" fmla="*/ 0 w 1056"/>
                  <a:gd name="T13" fmla="*/ 288 h 432"/>
                  <a:gd name="T14" fmla="*/ 912 w 1056"/>
                  <a:gd name="T15" fmla="*/ 288 h 432"/>
                  <a:gd name="T16" fmla="*/ 1056 w 1056"/>
                  <a:gd name="T17" fmla="*/ 432 h 432"/>
                  <a:gd name="T18" fmla="*/ 96 w 1056"/>
                  <a:gd name="T19" fmla="*/ 432 h 432"/>
                  <a:gd name="T20" fmla="*/ 0 w 1056"/>
                  <a:gd name="T21" fmla="*/ 288 h 432"/>
                  <a:gd name="T22" fmla="*/ 0 w 1056"/>
                  <a:gd name="T23" fmla="*/ 0 h 4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56"/>
                  <a:gd name="T37" fmla="*/ 0 h 432"/>
                  <a:gd name="T38" fmla="*/ 1056 w 1056"/>
                  <a:gd name="T39" fmla="*/ 432 h 4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56" h="432">
                    <a:moveTo>
                      <a:pt x="48" y="0"/>
                    </a:moveTo>
                    <a:lnTo>
                      <a:pt x="912" y="0"/>
                    </a:lnTo>
                    <a:lnTo>
                      <a:pt x="912" y="288"/>
                    </a:lnTo>
                    <a:lnTo>
                      <a:pt x="1056" y="432"/>
                    </a:lnTo>
                    <a:lnTo>
                      <a:pt x="1056" y="0"/>
                    </a:lnTo>
                    <a:lnTo>
                      <a:pt x="0" y="0"/>
                    </a:lnTo>
                    <a:lnTo>
                      <a:pt x="0" y="288"/>
                    </a:lnTo>
                    <a:lnTo>
                      <a:pt x="912" y="288"/>
                    </a:lnTo>
                    <a:lnTo>
                      <a:pt x="1056" y="432"/>
                    </a:lnTo>
                    <a:lnTo>
                      <a:pt x="96" y="432"/>
                    </a:lnTo>
                    <a:lnTo>
                      <a:pt x="0" y="288"/>
                    </a:lnTo>
                    <a:lnTo>
                      <a:pt x="0" y="0"/>
                    </a:lnTo>
                  </a:path>
                </a:pathLst>
              </a:custGeom>
              <a:solidFill>
                <a:schemeClr val="accent1"/>
              </a:solidFill>
              <a:ln w="9525">
                <a:solidFill>
                  <a:schemeClr val="tx1"/>
                </a:solidFill>
                <a:round/>
                <a:headEnd/>
                <a:tailEnd/>
              </a:ln>
            </p:spPr>
            <p:txBody>
              <a:bodyPr/>
              <a:lstStyle/>
              <a:p>
                <a:endParaRPr lang="en-US"/>
              </a:p>
            </p:txBody>
          </p:sp>
          <p:sp>
            <p:nvSpPr>
              <p:cNvPr id="16" name="Rectangle 21"/>
              <p:cNvSpPr>
                <a:spLocks noChangeArrowheads="1"/>
              </p:cNvSpPr>
              <p:nvPr/>
            </p:nvSpPr>
            <p:spPr bwMode="auto">
              <a:xfrm>
                <a:off x="1872" y="2016"/>
                <a:ext cx="912" cy="288"/>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grpSp>
        <p:nvGrpSpPr>
          <p:cNvPr id="19" name="Group 23"/>
          <p:cNvGrpSpPr>
            <a:grpSpLocks/>
          </p:cNvGrpSpPr>
          <p:nvPr/>
        </p:nvGrpSpPr>
        <p:grpSpPr bwMode="auto">
          <a:xfrm>
            <a:off x="2339975" y="2362200"/>
            <a:ext cx="1843088" cy="777875"/>
            <a:chOff x="1872" y="2016"/>
            <a:chExt cx="1056" cy="432"/>
          </a:xfrm>
        </p:grpSpPr>
        <p:sp>
          <p:nvSpPr>
            <p:cNvPr id="20" name="Freeform 24"/>
            <p:cNvSpPr>
              <a:spLocks/>
            </p:cNvSpPr>
            <p:nvPr/>
          </p:nvSpPr>
          <p:spPr bwMode="auto">
            <a:xfrm>
              <a:off x="1872" y="2016"/>
              <a:ext cx="1056" cy="432"/>
            </a:xfrm>
            <a:custGeom>
              <a:avLst/>
              <a:gdLst>
                <a:gd name="T0" fmla="*/ 48 w 1056"/>
                <a:gd name="T1" fmla="*/ 0 h 432"/>
                <a:gd name="T2" fmla="*/ 912 w 1056"/>
                <a:gd name="T3" fmla="*/ 0 h 432"/>
                <a:gd name="T4" fmla="*/ 912 w 1056"/>
                <a:gd name="T5" fmla="*/ 288 h 432"/>
                <a:gd name="T6" fmla="*/ 1056 w 1056"/>
                <a:gd name="T7" fmla="*/ 432 h 432"/>
                <a:gd name="T8" fmla="*/ 1056 w 1056"/>
                <a:gd name="T9" fmla="*/ 0 h 432"/>
                <a:gd name="T10" fmla="*/ 0 w 1056"/>
                <a:gd name="T11" fmla="*/ 0 h 432"/>
                <a:gd name="T12" fmla="*/ 0 w 1056"/>
                <a:gd name="T13" fmla="*/ 288 h 432"/>
                <a:gd name="T14" fmla="*/ 912 w 1056"/>
                <a:gd name="T15" fmla="*/ 288 h 432"/>
                <a:gd name="T16" fmla="*/ 1056 w 1056"/>
                <a:gd name="T17" fmla="*/ 432 h 432"/>
                <a:gd name="T18" fmla="*/ 96 w 1056"/>
                <a:gd name="T19" fmla="*/ 432 h 432"/>
                <a:gd name="T20" fmla="*/ 0 w 1056"/>
                <a:gd name="T21" fmla="*/ 288 h 432"/>
                <a:gd name="T22" fmla="*/ 0 w 1056"/>
                <a:gd name="T23" fmla="*/ 0 h 4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56"/>
                <a:gd name="T37" fmla="*/ 0 h 432"/>
                <a:gd name="T38" fmla="*/ 1056 w 1056"/>
                <a:gd name="T39" fmla="*/ 432 h 4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56" h="432">
                  <a:moveTo>
                    <a:pt x="48" y="0"/>
                  </a:moveTo>
                  <a:lnTo>
                    <a:pt x="912" y="0"/>
                  </a:lnTo>
                  <a:lnTo>
                    <a:pt x="912" y="288"/>
                  </a:lnTo>
                  <a:lnTo>
                    <a:pt x="1056" y="432"/>
                  </a:lnTo>
                  <a:lnTo>
                    <a:pt x="1056" y="0"/>
                  </a:lnTo>
                  <a:lnTo>
                    <a:pt x="0" y="0"/>
                  </a:lnTo>
                  <a:lnTo>
                    <a:pt x="0" y="288"/>
                  </a:lnTo>
                  <a:lnTo>
                    <a:pt x="912" y="288"/>
                  </a:lnTo>
                  <a:lnTo>
                    <a:pt x="1056" y="432"/>
                  </a:lnTo>
                  <a:lnTo>
                    <a:pt x="96" y="432"/>
                  </a:lnTo>
                  <a:lnTo>
                    <a:pt x="0" y="288"/>
                  </a:lnTo>
                  <a:lnTo>
                    <a:pt x="0" y="0"/>
                  </a:lnTo>
                </a:path>
              </a:pathLst>
            </a:custGeom>
            <a:solidFill>
              <a:schemeClr val="accent1"/>
            </a:solidFill>
            <a:ln w="9525">
              <a:solidFill>
                <a:schemeClr val="tx1"/>
              </a:solidFill>
              <a:round/>
              <a:headEnd/>
              <a:tailEnd/>
            </a:ln>
          </p:spPr>
          <p:txBody>
            <a:bodyPr/>
            <a:lstStyle/>
            <a:p>
              <a:endParaRPr lang="en-US"/>
            </a:p>
          </p:txBody>
        </p:sp>
        <p:sp>
          <p:nvSpPr>
            <p:cNvPr id="21" name="Rectangle 25"/>
            <p:cNvSpPr>
              <a:spLocks noChangeArrowheads="1"/>
            </p:cNvSpPr>
            <p:nvPr/>
          </p:nvSpPr>
          <p:spPr bwMode="auto">
            <a:xfrm>
              <a:off x="1872" y="2016"/>
              <a:ext cx="912" cy="288"/>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22" name="Group 36"/>
          <p:cNvGrpSpPr>
            <a:grpSpLocks/>
          </p:cNvGrpSpPr>
          <p:nvPr/>
        </p:nvGrpSpPr>
        <p:grpSpPr bwMode="auto">
          <a:xfrm rot="16200000" flipV="1">
            <a:off x="4406900" y="3679826"/>
            <a:ext cx="1900237" cy="1509712"/>
            <a:chOff x="1968" y="2112"/>
            <a:chExt cx="1056" cy="864"/>
          </a:xfrm>
        </p:grpSpPr>
        <p:grpSp>
          <p:nvGrpSpPr>
            <p:cNvPr id="23" name="Group 26"/>
            <p:cNvGrpSpPr>
              <a:grpSpLocks/>
            </p:cNvGrpSpPr>
            <p:nvPr/>
          </p:nvGrpSpPr>
          <p:grpSpPr bwMode="auto">
            <a:xfrm>
              <a:off x="1968" y="2112"/>
              <a:ext cx="1056" cy="864"/>
              <a:chOff x="1872" y="2016"/>
              <a:chExt cx="1056" cy="864"/>
            </a:xfrm>
          </p:grpSpPr>
          <p:grpSp>
            <p:nvGrpSpPr>
              <p:cNvPr id="27" name="Group 27"/>
              <p:cNvGrpSpPr>
                <a:grpSpLocks/>
              </p:cNvGrpSpPr>
              <p:nvPr/>
            </p:nvGrpSpPr>
            <p:grpSpPr bwMode="auto">
              <a:xfrm>
                <a:off x="1872" y="2016"/>
                <a:ext cx="1056" cy="432"/>
                <a:chOff x="1872" y="2016"/>
                <a:chExt cx="1056" cy="432"/>
              </a:xfrm>
            </p:grpSpPr>
            <p:sp>
              <p:nvSpPr>
                <p:cNvPr id="31" name="Freeform 28"/>
                <p:cNvSpPr>
                  <a:spLocks/>
                </p:cNvSpPr>
                <p:nvPr/>
              </p:nvSpPr>
              <p:spPr bwMode="auto">
                <a:xfrm>
                  <a:off x="1872" y="2016"/>
                  <a:ext cx="1056" cy="432"/>
                </a:xfrm>
                <a:custGeom>
                  <a:avLst/>
                  <a:gdLst>
                    <a:gd name="T0" fmla="*/ 48 w 1056"/>
                    <a:gd name="T1" fmla="*/ 0 h 432"/>
                    <a:gd name="T2" fmla="*/ 912 w 1056"/>
                    <a:gd name="T3" fmla="*/ 0 h 432"/>
                    <a:gd name="T4" fmla="*/ 912 w 1056"/>
                    <a:gd name="T5" fmla="*/ 288 h 432"/>
                    <a:gd name="T6" fmla="*/ 1056 w 1056"/>
                    <a:gd name="T7" fmla="*/ 432 h 432"/>
                    <a:gd name="T8" fmla="*/ 1056 w 1056"/>
                    <a:gd name="T9" fmla="*/ 0 h 432"/>
                    <a:gd name="T10" fmla="*/ 0 w 1056"/>
                    <a:gd name="T11" fmla="*/ 0 h 432"/>
                    <a:gd name="T12" fmla="*/ 0 w 1056"/>
                    <a:gd name="T13" fmla="*/ 288 h 432"/>
                    <a:gd name="T14" fmla="*/ 912 w 1056"/>
                    <a:gd name="T15" fmla="*/ 288 h 432"/>
                    <a:gd name="T16" fmla="*/ 1056 w 1056"/>
                    <a:gd name="T17" fmla="*/ 432 h 432"/>
                    <a:gd name="T18" fmla="*/ 96 w 1056"/>
                    <a:gd name="T19" fmla="*/ 432 h 432"/>
                    <a:gd name="T20" fmla="*/ 0 w 1056"/>
                    <a:gd name="T21" fmla="*/ 288 h 432"/>
                    <a:gd name="T22" fmla="*/ 0 w 1056"/>
                    <a:gd name="T23" fmla="*/ 0 h 4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56"/>
                    <a:gd name="T37" fmla="*/ 0 h 432"/>
                    <a:gd name="T38" fmla="*/ 1056 w 1056"/>
                    <a:gd name="T39" fmla="*/ 432 h 4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56" h="432">
                      <a:moveTo>
                        <a:pt x="48" y="0"/>
                      </a:moveTo>
                      <a:lnTo>
                        <a:pt x="912" y="0"/>
                      </a:lnTo>
                      <a:lnTo>
                        <a:pt x="912" y="288"/>
                      </a:lnTo>
                      <a:lnTo>
                        <a:pt x="1056" y="432"/>
                      </a:lnTo>
                      <a:lnTo>
                        <a:pt x="1056" y="0"/>
                      </a:lnTo>
                      <a:lnTo>
                        <a:pt x="0" y="0"/>
                      </a:lnTo>
                      <a:lnTo>
                        <a:pt x="0" y="288"/>
                      </a:lnTo>
                      <a:lnTo>
                        <a:pt x="912" y="288"/>
                      </a:lnTo>
                      <a:lnTo>
                        <a:pt x="1056" y="432"/>
                      </a:lnTo>
                      <a:lnTo>
                        <a:pt x="96" y="432"/>
                      </a:lnTo>
                      <a:lnTo>
                        <a:pt x="0" y="288"/>
                      </a:lnTo>
                      <a:lnTo>
                        <a:pt x="0" y="0"/>
                      </a:lnTo>
                    </a:path>
                  </a:pathLst>
                </a:custGeom>
                <a:solidFill>
                  <a:schemeClr val="accent1"/>
                </a:solidFill>
                <a:ln w="9525">
                  <a:solidFill>
                    <a:schemeClr val="tx1"/>
                  </a:solidFill>
                  <a:round/>
                  <a:headEnd/>
                  <a:tailEnd/>
                </a:ln>
              </p:spPr>
              <p:txBody>
                <a:bodyPr/>
                <a:lstStyle/>
                <a:p>
                  <a:endParaRPr lang="en-US"/>
                </a:p>
              </p:txBody>
            </p:sp>
            <p:sp>
              <p:nvSpPr>
                <p:cNvPr id="32" name="Rectangle 29"/>
                <p:cNvSpPr>
                  <a:spLocks noChangeArrowheads="1"/>
                </p:cNvSpPr>
                <p:nvPr/>
              </p:nvSpPr>
              <p:spPr bwMode="auto">
                <a:xfrm>
                  <a:off x="1872" y="2016"/>
                  <a:ext cx="912" cy="288"/>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28" name="Group 30"/>
              <p:cNvGrpSpPr>
                <a:grpSpLocks/>
              </p:cNvGrpSpPr>
              <p:nvPr/>
            </p:nvGrpSpPr>
            <p:grpSpPr bwMode="auto">
              <a:xfrm flipV="1">
                <a:off x="1872" y="2448"/>
                <a:ext cx="1056" cy="432"/>
                <a:chOff x="1872" y="2016"/>
                <a:chExt cx="1056" cy="432"/>
              </a:xfrm>
            </p:grpSpPr>
            <p:sp>
              <p:nvSpPr>
                <p:cNvPr id="29" name="Freeform 31"/>
                <p:cNvSpPr>
                  <a:spLocks/>
                </p:cNvSpPr>
                <p:nvPr/>
              </p:nvSpPr>
              <p:spPr bwMode="auto">
                <a:xfrm>
                  <a:off x="1872" y="2016"/>
                  <a:ext cx="1056" cy="432"/>
                </a:xfrm>
                <a:custGeom>
                  <a:avLst/>
                  <a:gdLst>
                    <a:gd name="T0" fmla="*/ 48 w 1056"/>
                    <a:gd name="T1" fmla="*/ 0 h 432"/>
                    <a:gd name="T2" fmla="*/ 912 w 1056"/>
                    <a:gd name="T3" fmla="*/ 0 h 432"/>
                    <a:gd name="T4" fmla="*/ 912 w 1056"/>
                    <a:gd name="T5" fmla="*/ 288 h 432"/>
                    <a:gd name="T6" fmla="*/ 1056 w 1056"/>
                    <a:gd name="T7" fmla="*/ 432 h 432"/>
                    <a:gd name="T8" fmla="*/ 1056 w 1056"/>
                    <a:gd name="T9" fmla="*/ 0 h 432"/>
                    <a:gd name="T10" fmla="*/ 0 w 1056"/>
                    <a:gd name="T11" fmla="*/ 0 h 432"/>
                    <a:gd name="T12" fmla="*/ 0 w 1056"/>
                    <a:gd name="T13" fmla="*/ 288 h 432"/>
                    <a:gd name="T14" fmla="*/ 912 w 1056"/>
                    <a:gd name="T15" fmla="*/ 288 h 432"/>
                    <a:gd name="T16" fmla="*/ 1056 w 1056"/>
                    <a:gd name="T17" fmla="*/ 432 h 432"/>
                    <a:gd name="T18" fmla="*/ 96 w 1056"/>
                    <a:gd name="T19" fmla="*/ 432 h 432"/>
                    <a:gd name="T20" fmla="*/ 0 w 1056"/>
                    <a:gd name="T21" fmla="*/ 288 h 432"/>
                    <a:gd name="T22" fmla="*/ 0 w 1056"/>
                    <a:gd name="T23" fmla="*/ 0 h 4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56"/>
                    <a:gd name="T37" fmla="*/ 0 h 432"/>
                    <a:gd name="T38" fmla="*/ 1056 w 1056"/>
                    <a:gd name="T39" fmla="*/ 432 h 4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56" h="432">
                      <a:moveTo>
                        <a:pt x="48" y="0"/>
                      </a:moveTo>
                      <a:lnTo>
                        <a:pt x="912" y="0"/>
                      </a:lnTo>
                      <a:lnTo>
                        <a:pt x="912" y="288"/>
                      </a:lnTo>
                      <a:lnTo>
                        <a:pt x="1056" y="432"/>
                      </a:lnTo>
                      <a:lnTo>
                        <a:pt x="1056" y="0"/>
                      </a:lnTo>
                      <a:lnTo>
                        <a:pt x="0" y="0"/>
                      </a:lnTo>
                      <a:lnTo>
                        <a:pt x="0" y="288"/>
                      </a:lnTo>
                      <a:lnTo>
                        <a:pt x="912" y="288"/>
                      </a:lnTo>
                      <a:lnTo>
                        <a:pt x="1056" y="432"/>
                      </a:lnTo>
                      <a:lnTo>
                        <a:pt x="96" y="432"/>
                      </a:lnTo>
                      <a:lnTo>
                        <a:pt x="0" y="288"/>
                      </a:lnTo>
                      <a:lnTo>
                        <a:pt x="0" y="0"/>
                      </a:lnTo>
                    </a:path>
                  </a:pathLst>
                </a:custGeom>
                <a:solidFill>
                  <a:schemeClr val="accent1"/>
                </a:solidFill>
                <a:ln w="9525">
                  <a:solidFill>
                    <a:schemeClr val="tx1"/>
                  </a:solidFill>
                  <a:round/>
                  <a:headEnd/>
                  <a:tailEnd/>
                </a:ln>
              </p:spPr>
              <p:txBody>
                <a:bodyPr/>
                <a:lstStyle/>
                <a:p>
                  <a:endParaRPr lang="en-US"/>
                </a:p>
              </p:txBody>
            </p:sp>
            <p:sp>
              <p:nvSpPr>
                <p:cNvPr id="30" name="Rectangle 32"/>
                <p:cNvSpPr>
                  <a:spLocks noChangeArrowheads="1"/>
                </p:cNvSpPr>
                <p:nvPr/>
              </p:nvSpPr>
              <p:spPr bwMode="auto">
                <a:xfrm>
                  <a:off x="1872" y="2016"/>
                  <a:ext cx="912" cy="288"/>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grpSp>
          <p:nvGrpSpPr>
            <p:cNvPr id="24" name="Group 33"/>
            <p:cNvGrpSpPr>
              <a:grpSpLocks/>
            </p:cNvGrpSpPr>
            <p:nvPr/>
          </p:nvGrpSpPr>
          <p:grpSpPr bwMode="auto">
            <a:xfrm>
              <a:off x="1968" y="2112"/>
              <a:ext cx="1056" cy="432"/>
              <a:chOff x="1872" y="2016"/>
              <a:chExt cx="1056" cy="432"/>
            </a:xfrm>
          </p:grpSpPr>
          <p:sp>
            <p:nvSpPr>
              <p:cNvPr id="25" name="Freeform 34"/>
              <p:cNvSpPr>
                <a:spLocks/>
              </p:cNvSpPr>
              <p:nvPr/>
            </p:nvSpPr>
            <p:spPr bwMode="auto">
              <a:xfrm>
                <a:off x="1872" y="2016"/>
                <a:ext cx="1056" cy="432"/>
              </a:xfrm>
              <a:custGeom>
                <a:avLst/>
                <a:gdLst>
                  <a:gd name="T0" fmla="*/ 48 w 1056"/>
                  <a:gd name="T1" fmla="*/ 0 h 432"/>
                  <a:gd name="T2" fmla="*/ 912 w 1056"/>
                  <a:gd name="T3" fmla="*/ 0 h 432"/>
                  <a:gd name="T4" fmla="*/ 912 w 1056"/>
                  <a:gd name="T5" fmla="*/ 288 h 432"/>
                  <a:gd name="T6" fmla="*/ 1056 w 1056"/>
                  <a:gd name="T7" fmla="*/ 432 h 432"/>
                  <a:gd name="T8" fmla="*/ 1056 w 1056"/>
                  <a:gd name="T9" fmla="*/ 0 h 432"/>
                  <a:gd name="T10" fmla="*/ 0 w 1056"/>
                  <a:gd name="T11" fmla="*/ 0 h 432"/>
                  <a:gd name="T12" fmla="*/ 0 w 1056"/>
                  <a:gd name="T13" fmla="*/ 288 h 432"/>
                  <a:gd name="T14" fmla="*/ 912 w 1056"/>
                  <a:gd name="T15" fmla="*/ 288 h 432"/>
                  <a:gd name="T16" fmla="*/ 1056 w 1056"/>
                  <a:gd name="T17" fmla="*/ 432 h 432"/>
                  <a:gd name="T18" fmla="*/ 96 w 1056"/>
                  <a:gd name="T19" fmla="*/ 432 h 432"/>
                  <a:gd name="T20" fmla="*/ 0 w 1056"/>
                  <a:gd name="T21" fmla="*/ 288 h 432"/>
                  <a:gd name="T22" fmla="*/ 0 w 1056"/>
                  <a:gd name="T23" fmla="*/ 0 h 4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56"/>
                  <a:gd name="T37" fmla="*/ 0 h 432"/>
                  <a:gd name="T38" fmla="*/ 1056 w 1056"/>
                  <a:gd name="T39" fmla="*/ 432 h 4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56" h="432">
                    <a:moveTo>
                      <a:pt x="48" y="0"/>
                    </a:moveTo>
                    <a:lnTo>
                      <a:pt x="912" y="0"/>
                    </a:lnTo>
                    <a:lnTo>
                      <a:pt x="912" y="288"/>
                    </a:lnTo>
                    <a:lnTo>
                      <a:pt x="1056" y="432"/>
                    </a:lnTo>
                    <a:lnTo>
                      <a:pt x="1056" y="0"/>
                    </a:lnTo>
                    <a:lnTo>
                      <a:pt x="0" y="0"/>
                    </a:lnTo>
                    <a:lnTo>
                      <a:pt x="0" y="288"/>
                    </a:lnTo>
                    <a:lnTo>
                      <a:pt x="912" y="288"/>
                    </a:lnTo>
                    <a:lnTo>
                      <a:pt x="1056" y="432"/>
                    </a:lnTo>
                    <a:lnTo>
                      <a:pt x="96" y="432"/>
                    </a:lnTo>
                    <a:lnTo>
                      <a:pt x="0" y="288"/>
                    </a:lnTo>
                    <a:lnTo>
                      <a:pt x="0" y="0"/>
                    </a:lnTo>
                  </a:path>
                </a:pathLst>
              </a:custGeom>
              <a:solidFill>
                <a:schemeClr val="accent1"/>
              </a:solidFill>
              <a:ln w="9525">
                <a:solidFill>
                  <a:schemeClr val="tx1"/>
                </a:solidFill>
                <a:round/>
                <a:headEnd/>
                <a:tailEnd/>
              </a:ln>
            </p:spPr>
            <p:txBody>
              <a:bodyPr/>
              <a:lstStyle/>
              <a:p>
                <a:endParaRPr lang="en-US"/>
              </a:p>
            </p:txBody>
          </p:sp>
          <p:sp>
            <p:nvSpPr>
              <p:cNvPr id="26" name="Rectangle 35"/>
              <p:cNvSpPr>
                <a:spLocks noChangeArrowheads="1"/>
              </p:cNvSpPr>
              <p:nvPr/>
            </p:nvSpPr>
            <p:spPr bwMode="auto">
              <a:xfrm>
                <a:off x="1872" y="2016"/>
                <a:ext cx="912" cy="288"/>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grpSp>
        <p:nvGrpSpPr>
          <p:cNvPr id="33" name="Group 43"/>
          <p:cNvGrpSpPr>
            <a:grpSpLocks/>
          </p:cNvGrpSpPr>
          <p:nvPr/>
        </p:nvGrpSpPr>
        <p:grpSpPr bwMode="auto">
          <a:xfrm>
            <a:off x="6446838" y="4867275"/>
            <a:ext cx="2179637" cy="863600"/>
            <a:chOff x="4032" y="3072"/>
            <a:chExt cx="1248" cy="480"/>
          </a:xfrm>
        </p:grpSpPr>
        <p:sp>
          <p:nvSpPr>
            <p:cNvPr id="34" name="Freeform 37"/>
            <p:cNvSpPr>
              <a:spLocks/>
            </p:cNvSpPr>
            <p:nvPr/>
          </p:nvSpPr>
          <p:spPr bwMode="auto">
            <a:xfrm>
              <a:off x="4032" y="3072"/>
              <a:ext cx="912" cy="336"/>
            </a:xfrm>
            <a:custGeom>
              <a:avLst/>
              <a:gdLst>
                <a:gd name="T0" fmla="*/ 0 w 912"/>
                <a:gd name="T1" fmla="*/ 336 h 336"/>
                <a:gd name="T2" fmla="*/ 528 w 912"/>
                <a:gd name="T3" fmla="*/ 0 h 336"/>
                <a:gd name="T4" fmla="*/ 912 w 912"/>
                <a:gd name="T5" fmla="*/ 0 h 336"/>
                <a:gd name="T6" fmla="*/ 384 w 912"/>
                <a:gd name="T7" fmla="*/ 336 h 336"/>
                <a:gd name="T8" fmla="*/ 0 w 912"/>
                <a:gd name="T9" fmla="*/ 336 h 336"/>
                <a:gd name="T10" fmla="*/ 0 60000 65536"/>
                <a:gd name="T11" fmla="*/ 0 60000 65536"/>
                <a:gd name="T12" fmla="*/ 0 60000 65536"/>
                <a:gd name="T13" fmla="*/ 0 60000 65536"/>
                <a:gd name="T14" fmla="*/ 0 60000 65536"/>
                <a:gd name="T15" fmla="*/ 0 w 912"/>
                <a:gd name="T16" fmla="*/ 0 h 336"/>
                <a:gd name="T17" fmla="*/ 912 w 912"/>
                <a:gd name="T18" fmla="*/ 336 h 336"/>
              </a:gdLst>
              <a:ahLst/>
              <a:cxnLst>
                <a:cxn ang="T10">
                  <a:pos x="T0" y="T1"/>
                </a:cxn>
                <a:cxn ang="T11">
                  <a:pos x="T2" y="T3"/>
                </a:cxn>
                <a:cxn ang="T12">
                  <a:pos x="T4" y="T5"/>
                </a:cxn>
                <a:cxn ang="T13">
                  <a:pos x="T6" y="T7"/>
                </a:cxn>
                <a:cxn ang="T14">
                  <a:pos x="T8" y="T9"/>
                </a:cxn>
              </a:cxnLst>
              <a:rect l="T15" t="T16" r="T17" b="T18"/>
              <a:pathLst>
                <a:path w="912" h="336">
                  <a:moveTo>
                    <a:pt x="0" y="336"/>
                  </a:moveTo>
                  <a:lnTo>
                    <a:pt x="528" y="0"/>
                  </a:lnTo>
                  <a:lnTo>
                    <a:pt x="912" y="0"/>
                  </a:lnTo>
                  <a:lnTo>
                    <a:pt x="384" y="336"/>
                  </a:lnTo>
                  <a:lnTo>
                    <a:pt x="0" y="336"/>
                  </a:lnTo>
                  <a:close/>
                </a:path>
              </a:pathLst>
            </a:custGeom>
            <a:solidFill>
              <a:schemeClr val="accent1"/>
            </a:solidFill>
            <a:ln w="9525">
              <a:solidFill>
                <a:schemeClr val="tx1"/>
              </a:solidFill>
              <a:round/>
              <a:headEnd/>
              <a:tailEnd/>
            </a:ln>
          </p:spPr>
          <p:txBody>
            <a:bodyPr/>
            <a:lstStyle/>
            <a:p>
              <a:endParaRPr lang="en-US"/>
            </a:p>
          </p:txBody>
        </p:sp>
        <p:sp>
          <p:nvSpPr>
            <p:cNvPr id="35" name="Freeform 38"/>
            <p:cNvSpPr>
              <a:spLocks/>
            </p:cNvSpPr>
            <p:nvPr/>
          </p:nvSpPr>
          <p:spPr bwMode="auto">
            <a:xfrm>
              <a:off x="4032" y="3408"/>
              <a:ext cx="384" cy="144"/>
            </a:xfrm>
            <a:custGeom>
              <a:avLst/>
              <a:gdLst>
                <a:gd name="T0" fmla="*/ 0 w 384"/>
                <a:gd name="T1" fmla="*/ 0 h 144"/>
                <a:gd name="T2" fmla="*/ 0 w 384"/>
                <a:gd name="T3" fmla="*/ 144 h 144"/>
                <a:gd name="T4" fmla="*/ 288 w 384"/>
                <a:gd name="T5" fmla="*/ 144 h 144"/>
                <a:gd name="T6" fmla="*/ 384 w 384"/>
                <a:gd name="T7" fmla="*/ 0 h 144"/>
                <a:gd name="T8" fmla="*/ 0 w 384"/>
                <a:gd name="T9" fmla="*/ 0 h 144"/>
                <a:gd name="T10" fmla="*/ 0 60000 65536"/>
                <a:gd name="T11" fmla="*/ 0 60000 65536"/>
                <a:gd name="T12" fmla="*/ 0 60000 65536"/>
                <a:gd name="T13" fmla="*/ 0 60000 65536"/>
                <a:gd name="T14" fmla="*/ 0 60000 65536"/>
                <a:gd name="T15" fmla="*/ 0 w 384"/>
                <a:gd name="T16" fmla="*/ 0 h 144"/>
                <a:gd name="T17" fmla="*/ 384 w 384"/>
                <a:gd name="T18" fmla="*/ 144 h 144"/>
              </a:gdLst>
              <a:ahLst/>
              <a:cxnLst>
                <a:cxn ang="T10">
                  <a:pos x="T0" y="T1"/>
                </a:cxn>
                <a:cxn ang="T11">
                  <a:pos x="T2" y="T3"/>
                </a:cxn>
                <a:cxn ang="T12">
                  <a:pos x="T4" y="T5"/>
                </a:cxn>
                <a:cxn ang="T13">
                  <a:pos x="T6" y="T7"/>
                </a:cxn>
                <a:cxn ang="T14">
                  <a:pos x="T8" y="T9"/>
                </a:cxn>
              </a:cxnLst>
              <a:rect l="T15" t="T16" r="T17" b="T18"/>
              <a:pathLst>
                <a:path w="384" h="144">
                  <a:moveTo>
                    <a:pt x="0" y="0"/>
                  </a:moveTo>
                  <a:lnTo>
                    <a:pt x="0" y="144"/>
                  </a:lnTo>
                  <a:lnTo>
                    <a:pt x="288" y="144"/>
                  </a:lnTo>
                  <a:lnTo>
                    <a:pt x="384" y="0"/>
                  </a:lnTo>
                  <a:lnTo>
                    <a:pt x="0" y="0"/>
                  </a:lnTo>
                  <a:close/>
                </a:path>
              </a:pathLst>
            </a:custGeom>
            <a:solidFill>
              <a:schemeClr val="accent1"/>
            </a:solidFill>
            <a:ln w="9525">
              <a:solidFill>
                <a:schemeClr val="tx1"/>
              </a:solidFill>
              <a:round/>
              <a:headEnd/>
              <a:tailEnd/>
            </a:ln>
          </p:spPr>
          <p:txBody>
            <a:bodyPr/>
            <a:lstStyle/>
            <a:p>
              <a:endParaRPr lang="en-US"/>
            </a:p>
          </p:txBody>
        </p:sp>
        <p:sp>
          <p:nvSpPr>
            <p:cNvPr id="36" name="Freeform 40"/>
            <p:cNvSpPr>
              <a:spLocks/>
            </p:cNvSpPr>
            <p:nvPr/>
          </p:nvSpPr>
          <p:spPr bwMode="auto">
            <a:xfrm>
              <a:off x="4464" y="3072"/>
              <a:ext cx="528" cy="480"/>
            </a:xfrm>
            <a:custGeom>
              <a:avLst/>
              <a:gdLst>
                <a:gd name="T0" fmla="*/ 528 w 528"/>
                <a:gd name="T1" fmla="*/ 0 h 480"/>
                <a:gd name="T2" fmla="*/ 0 w 528"/>
                <a:gd name="T3" fmla="*/ 336 h 480"/>
                <a:gd name="T4" fmla="*/ 96 w 528"/>
                <a:gd name="T5" fmla="*/ 480 h 480"/>
                <a:gd name="T6" fmla="*/ 336 w 528"/>
                <a:gd name="T7" fmla="*/ 480 h 480"/>
                <a:gd name="T8" fmla="*/ 336 w 528"/>
                <a:gd name="T9" fmla="*/ 336 h 480"/>
                <a:gd name="T10" fmla="*/ 0 w 528"/>
                <a:gd name="T11" fmla="*/ 336 h 480"/>
                <a:gd name="T12" fmla="*/ 528 w 528"/>
                <a:gd name="T13" fmla="*/ 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528" y="0"/>
                  </a:moveTo>
                  <a:lnTo>
                    <a:pt x="0" y="336"/>
                  </a:lnTo>
                  <a:lnTo>
                    <a:pt x="96" y="480"/>
                  </a:lnTo>
                  <a:lnTo>
                    <a:pt x="336" y="480"/>
                  </a:lnTo>
                  <a:lnTo>
                    <a:pt x="336" y="336"/>
                  </a:lnTo>
                  <a:lnTo>
                    <a:pt x="0" y="336"/>
                  </a:lnTo>
                  <a:lnTo>
                    <a:pt x="528" y="0"/>
                  </a:lnTo>
                  <a:close/>
                </a:path>
              </a:pathLst>
            </a:custGeom>
            <a:solidFill>
              <a:schemeClr val="accent1"/>
            </a:solidFill>
            <a:ln w="9525">
              <a:solidFill>
                <a:schemeClr val="tx1"/>
              </a:solidFill>
              <a:round/>
              <a:headEnd/>
              <a:tailEnd/>
            </a:ln>
          </p:spPr>
          <p:txBody>
            <a:bodyPr/>
            <a:lstStyle/>
            <a:p>
              <a:endParaRPr lang="en-US"/>
            </a:p>
          </p:txBody>
        </p:sp>
        <p:sp>
          <p:nvSpPr>
            <p:cNvPr id="37" name="Freeform 41"/>
            <p:cNvSpPr>
              <a:spLocks/>
            </p:cNvSpPr>
            <p:nvPr/>
          </p:nvSpPr>
          <p:spPr bwMode="auto">
            <a:xfrm>
              <a:off x="4464" y="3072"/>
              <a:ext cx="816" cy="336"/>
            </a:xfrm>
            <a:custGeom>
              <a:avLst/>
              <a:gdLst>
                <a:gd name="T0" fmla="*/ 0 w 816"/>
                <a:gd name="T1" fmla="*/ 336 h 336"/>
                <a:gd name="T2" fmla="*/ 528 w 816"/>
                <a:gd name="T3" fmla="*/ 0 h 336"/>
                <a:gd name="T4" fmla="*/ 816 w 816"/>
                <a:gd name="T5" fmla="*/ 0 h 336"/>
                <a:gd name="T6" fmla="*/ 336 w 816"/>
                <a:gd name="T7" fmla="*/ 336 h 336"/>
                <a:gd name="T8" fmla="*/ 0 w 816"/>
                <a:gd name="T9" fmla="*/ 336 h 336"/>
                <a:gd name="T10" fmla="*/ 0 60000 65536"/>
                <a:gd name="T11" fmla="*/ 0 60000 65536"/>
                <a:gd name="T12" fmla="*/ 0 60000 65536"/>
                <a:gd name="T13" fmla="*/ 0 60000 65536"/>
                <a:gd name="T14" fmla="*/ 0 60000 65536"/>
                <a:gd name="T15" fmla="*/ 0 w 816"/>
                <a:gd name="T16" fmla="*/ 0 h 336"/>
                <a:gd name="T17" fmla="*/ 816 w 816"/>
                <a:gd name="T18" fmla="*/ 336 h 336"/>
              </a:gdLst>
              <a:ahLst/>
              <a:cxnLst>
                <a:cxn ang="T10">
                  <a:pos x="T0" y="T1"/>
                </a:cxn>
                <a:cxn ang="T11">
                  <a:pos x="T2" y="T3"/>
                </a:cxn>
                <a:cxn ang="T12">
                  <a:pos x="T4" y="T5"/>
                </a:cxn>
                <a:cxn ang="T13">
                  <a:pos x="T6" y="T7"/>
                </a:cxn>
                <a:cxn ang="T14">
                  <a:pos x="T8" y="T9"/>
                </a:cxn>
              </a:cxnLst>
              <a:rect l="T15" t="T16" r="T17" b="T18"/>
              <a:pathLst>
                <a:path w="816" h="336">
                  <a:moveTo>
                    <a:pt x="0" y="336"/>
                  </a:moveTo>
                  <a:lnTo>
                    <a:pt x="528" y="0"/>
                  </a:lnTo>
                  <a:lnTo>
                    <a:pt x="816" y="0"/>
                  </a:lnTo>
                  <a:lnTo>
                    <a:pt x="336" y="336"/>
                  </a:lnTo>
                  <a:lnTo>
                    <a:pt x="0" y="336"/>
                  </a:lnTo>
                  <a:close/>
                </a:path>
              </a:pathLst>
            </a:custGeom>
            <a:solidFill>
              <a:schemeClr val="accent1"/>
            </a:solidFill>
            <a:ln w="9525">
              <a:solidFill>
                <a:schemeClr val="tx1"/>
              </a:solidFill>
              <a:round/>
              <a:headEnd/>
              <a:tailEnd/>
            </a:ln>
          </p:spPr>
          <p:txBody>
            <a:bodyPr/>
            <a:lstStyle/>
            <a:p>
              <a:endParaRPr lang="en-US"/>
            </a:p>
          </p:txBody>
        </p:sp>
        <p:sp>
          <p:nvSpPr>
            <p:cNvPr id="38" name="Freeform 42"/>
            <p:cNvSpPr>
              <a:spLocks/>
            </p:cNvSpPr>
            <p:nvPr/>
          </p:nvSpPr>
          <p:spPr bwMode="auto">
            <a:xfrm>
              <a:off x="4800" y="3072"/>
              <a:ext cx="480" cy="480"/>
            </a:xfrm>
            <a:custGeom>
              <a:avLst/>
              <a:gdLst>
                <a:gd name="T0" fmla="*/ 0 w 480"/>
                <a:gd name="T1" fmla="*/ 480 h 480"/>
                <a:gd name="T2" fmla="*/ 480 w 480"/>
                <a:gd name="T3" fmla="*/ 144 h 480"/>
                <a:gd name="T4" fmla="*/ 480 w 480"/>
                <a:gd name="T5" fmla="*/ 0 h 480"/>
                <a:gd name="T6" fmla="*/ 0 w 480"/>
                <a:gd name="T7" fmla="*/ 336 h 480"/>
                <a:gd name="T8" fmla="*/ 0 w 480"/>
                <a:gd name="T9" fmla="*/ 480 h 480"/>
                <a:gd name="T10" fmla="*/ 0 60000 65536"/>
                <a:gd name="T11" fmla="*/ 0 60000 65536"/>
                <a:gd name="T12" fmla="*/ 0 60000 65536"/>
                <a:gd name="T13" fmla="*/ 0 60000 65536"/>
                <a:gd name="T14" fmla="*/ 0 60000 65536"/>
                <a:gd name="T15" fmla="*/ 0 w 480"/>
                <a:gd name="T16" fmla="*/ 0 h 480"/>
                <a:gd name="T17" fmla="*/ 480 w 480"/>
                <a:gd name="T18" fmla="*/ 480 h 480"/>
              </a:gdLst>
              <a:ahLst/>
              <a:cxnLst>
                <a:cxn ang="T10">
                  <a:pos x="T0" y="T1"/>
                </a:cxn>
                <a:cxn ang="T11">
                  <a:pos x="T2" y="T3"/>
                </a:cxn>
                <a:cxn ang="T12">
                  <a:pos x="T4" y="T5"/>
                </a:cxn>
                <a:cxn ang="T13">
                  <a:pos x="T6" y="T7"/>
                </a:cxn>
                <a:cxn ang="T14">
                  <a:pos x="T8" y="T9"/>
                </a:cxn>
              </a:cxnLst>
              <a:rect l="T15" t="T16" r="T17" b="T18"/>
              <a:pathLst>
                <a:path w="480" h="480">
                  <a:moveTo>
                    <a:pt x="0" y="480"/>
                  </a:moveTo>
                  <a:lnTo>
                    <a:pt x="480" y="144"/>
                  </a:lnTo>
                  <a:lnTo>
                    <a:pt x="480" y="0"/>
                  </a:lnTo>
                  <a:lnTo>
                    <a:pt x="0" y="336"/>
                  </a:lnTo>
                  <a:lnTo>
                    <a:pt x="0" y="480"/>
                  </a:lnTo>
                  <a:close/>
                </a:path>
              </a:pathLst>
            </a:custGeom>
            <a:solidFill>
              <a:schemeClr val="accent1"/>
            </a:solidFill>
            <a:ln w="9525">
              <a:solidFill>
                <a:schemeClr val="tx1"/>
              </a:solidFill>
              <a:round/>
              <a:headEnd/>
              <a:tailEnd/>
            </a:ln>
          </p:spPr>
          <p:txBody>
            <a:bodyPr/>
            <a:lstStyle/>
            <a:p>
              <a:endParaRPr lang="en-US"/>
            </a:p>
          </p:txBody>
        </p:sp>
      </p:grpSp>
      <p:sp>
        <p:nvSpPr>
          <p:cNvPr id="39" name="AutoShape 44"/>
          <p:cNvSpPr>
            <a:spLocks noChangeArrowheads="1"/>
          </p:cNvSpPr>
          <p:nvPr/>
        </p:nvSpPr>
        <p:spPr bwMode="auto">
          <a:xfrm>
            <a:off x="1082675" y="1066800"/>
            <a:ext cx="838200" cy="1122363"/>
          </a:xfrm>
          <a:prstGeom prst="parallelogram">
            <a:avLst>
              <a:gd name="adj" fmla="val 81458"/>
            </a:avLst>
          </a:prstGeom>
          <a:solidFill>
            <a:srgbClr val="333333"/>
          </a:solidFill>
          <a:ln w="9525">
            <a:solidFill>
              <a:schemeClr val="tx1"/>
            </a:solidFill>
            <a:miter lim="800000"/>
            <a:headEnd/>
            <a:tailEnd/>
          </a:ln>
        </p:spPr>
        <p:txBody>
          <a:bodyPr wrap="none" lIns="101882" tIns="50941" rIns="101882" bIns="50941" anchor="ctr"/>
          <a:lstStyle/>
          <a:p>
            <a:endParaRPr lang="en-US"/>
          </a:p>
        </p:txBody>
      </p:sp>
      <p:sp>
        <p:nvSpPr>
          <p:cNvPr id="40" name="AutoShape 45"/>
          <p:cNvSpPr>
            <a:spLocks noChangeArrowheads="1"/>
          </p:cNvSpPr>
          <p:nvPr/>
        </p:nvSpPr>
        <p:spPr bwMode="auto">
          <a:xfrm>
            <a:off x="3679825" y="2016125"/>
            <a:ext cx="838200" cy="1123950"/>
          </a:xfrm>
          <a:prstGeom prst="parallelogram">
            <a:avLst>
              <a:gd name="adj" fmla="val 81458"/>
            </a:avLst>
          </a:prstGeom>
          <a:solidFill>
            <a:srgbClr val="333333"/>
          </a:solidFill>
          <a:ln w="9525">
            <a:solidFill>
              <a:schemeClr val="tx1"/>
            </a:solidFill>
            <a:miter lim="800000"/>
            <a:headEnd/>
            <a:tailEnd/>
          </a:ln>
        </p:spPr>
        <p:txBody>
          <a:bodyPr wrap="none" lIns="101882" tIns="50941" rIns="101882" bIns="50941" anchor="ctr"/>
          <a:lstStyle/>
          <a:p>
            <a:endParaRPr lang="en-US"/>
          </a:p>
        </p:txBody>
      </p:sp>
      <p:sp>
        <p:nvSpPr>
          <p:cNvPr id="41" name="AutoShape 46"/>
          <p:cNvSpPr>
            <a:spLocks noChangeArrowheads="1"/>
          </p:cNvSpPr>
          <p:nvPr/>
        </p:nvSpPr>
        <p:spPr bwMode="auto">
          <a:xfrm>
            <a:off x="5273675" y="3916363"/>
            <a:ext cx="838200" cy="1122362"/>
          </a:xfrm>
          <a:prstGeom prst="parallelogram">
            <a:avLst>
              <a:gd name="adj" fmla="val 81458"/>
            </a:avLst>
          </a:prstGeom>
          <a:solidFill>
            <a:srgbClr val="333333"/>
          </a:solidFill>
          <a:ln w="9525">
            <a:solidFill>
              <a:schemeClr val="tx1"/>
            </a:solidFill>
            <a:miter lim="800000"/>
            <a:headEnd/>
            <a:tailEnd/>
          </a:ln>
        </p:spPr>
        <p:txBody>
          <a:bodyPr wrap="none" lIns="101882" tIns="50941" rIns="101882" bIns="50941" anchor="ctr"/>
          <a:lstStyle/>
          <a:p>
            <a:endParaRPr lang="en-US"/>
          </a:p>
        </p:txBody>
      </p:sp>
      <p:sp>
        <p:nvSpPr>
          <p:cNvPr id="42" name="Freeform 53"/>
          <p:cNvSpPr>
            <a:spLocks/>
          </p:cNvSpPr>
          <p:nvPr/>
        </p:nvSpPr>
        <p:spPr bwMode="auto">
          <a:xfrm>
            <a:off x="979488" y="2176463"/>
            <a:ext cx="246062" cy="365125"/>
          </a:xfrm>
          <a:custGeom>
            <a:avLst/>
            <a:gdLst>
              <a:gd name="T0" fmla="*/ 43656 w 141"/>
              <a:gd name="T1" fmla="*/ 269874 h 203"/>
              <a:gd name="T2" fmla="*/ 214788 w 141"/>
              <a:gd name="T3" fmla="*/ 210502 h 203"/>
              <a:gd name="T4" fmla="*/ 85566 w 141"/>
              <a:gd name="T5" fmla="*/ 194310 h 203"/>
              <a:gd name="T6" fmla="*/ 115252 w 141"/>
              <a:gd name="T7" fmla="*/ 165523 h 203"/>
              <a:gd name="T8" fmla="*/ 85566 w 141"/>
              <a:gd name="T9" fmla="*/ 136736 h 203"/>
              <a:gd name="T10" fmla="*/ 186849 w 141"/>
              <a:gd name="T11" fmla="*/ 120544 h 203"/>
              <a:gd name="T12" fmla="*/ 230505 w 141"/>
              <a:gd name="T13" fmla="*/ 106151 h 203"/>
              <a:gd name="T14" fmla="*/ 172879 w 141"/>
              <a:gd name="T15" fmla="*/ 120544 h 203"/>
              <a:gd name="T16" fmla="*/ 129222 w 141"/>
              <a:gd name="T17" fmla="*/ 253682 h 203"/>
              <a:gd name="T18" fmla="*/ 85566 w 141"/>
              <a:gd name="T19" fmla="*/ 284268 h 203"/>
              <a:gd name="T20" fmla="*/ 101282 w 141"/>
              <a:gd name="T21" fmla="*/ 239289 h 203"/>
              <a:gd name="T22" fmla="*/ 57626 w 141"/>
              <a:gd name="T23" fmla="*/ 224895 h 203"/>
              <a:gd name="T24" fmla="*/ 43656 w 141"/>
              <a:gd name="T25" fmla="*/ 284268 h 203"/>
              <a:gd name="T26" fmla="*/ 27940 w 141"/>
              <a:gd name="T27" fmla="*/ 224895 h 203"/>
              <a:gd name="T28" fmla="*/ 0 w 141"/>
              <a:gd name="T29" fmla="*/ 194310 h 203"/>
              <a:gd name="T30" fmla="*/ 0 w 141"/>
              <a:gd name="T31" fmla="*/ 106151 h 203"/>
              <a:gd name="T32" fmla="*/ 13970 w 141"/>
              <a:gd name="T33" fmla="*/ 165523 h 203"/>
              <a:gd name="T34" fmla="*/ 57626 w 141"/>
              <a:gd name="T35" fmla="*/ 179916 h 203"/>
              <a:gd name="T36" fmla="*/ 71596 w 141"/>
              <a:gd name="T37" fmla="*/ 165523 h 203"/>
              <a:gd name="T38" fmla="*/ 85566 w 141"/>
              <a:gd name="T39" fmla="*/ 298661 h 203"/>
              <a:gd name="T40" fmla="*/ 101282 w 141"/>
              <a:gd name="T41" fmla="*/ 253682 h 203"/>
              <a:gd name="T42" fmla="*/ 43656 w 141"/>
              <a:gd name="T43" fmla="*/ 269874 h 2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1"/>
              <a:gd name="T67" fmla="*/ 0 h 203"/>
              <a:gd name="T68" fmla="*/ 141 w 141"/>
              <a:gd name="T69" fmla="*/ 203 h 2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1" h="203">
                <a:moveTo>
                  <a:pt x="25" y="150"/>
                </a:moveTo>
                <a:cubicBezTo>
                  <a:pt x="51" y="122"/>
                  <a:pt x="87" y="126"/>
                  <a:pt x="123" y="117"/>
                </a:cubicBezTo>
                <a:cubicBezTo>
                  <a:pt x="98" y="114"/>
                  <a:pt x="72" y="118"/>
                  <a:pt x="49" y="108"/>
                </a:cubicBezTo>
                <a:cubicBezTo>
                  <a:pt x="42" y="105"/>
                  <a:pt x="66" y="100"/>
                  <a:pt x="66" y="92"/>
                </a:cubicBezTo>
                <a:cubicBezTo>
                  <a:pt x="66" y="84"/>
                  <a:pt x="55" y="81"/>
                  <a:pt x="49" y="76"/>
                </a:cubicBezTo>
                <a:cubicBezTo>
                  <a:pt x="68" y="73"/>
                  <a:pt x="88" y="71"/>
                  <a:pt x="107" y="67"/>
                </a:cubicBezTo>
                <a:cubicBezTo>
                  <a:pt x="116" y="65"/>
                  <a:pt x="141" y="59"/>
                  <a:pt x="132" y="59"/>
                </a:cubicBezTo>
                <a:cubicBezTo>
                  <a:pt x="121" y="59"/>
                  <a:pt x="110" y="64"/>
                  <a:pt x="99" y="67"/>
                </a:cubicBezTo>
                <a:cubicBezTo>
                  <a:pt x="91" y="92"/>
                  <a:pt x="87" y="118"/>
                  <a:pt x="74" y="141"/>
                </a:cubicBezTo>
                <a:cubicBezTo>
                  <a:pt x="69" y="150"/>
                  <a:pt x="58" y="163"/>
                  <a:pt x="49" y="158"/>
                </a:cubicBezTo>
                <a:cubicBezTo>
                  <a:pt x="41" y="154"/>
                  <a:pt x="55" y="141"/>
                  <a:pt x="58" y="133"/>
                </a:cubicBezTo>
                <a:cubicBezTo>
                  <a:pt x="50" y="130"/>
                  <a:pt x="40" y="120"/>
                  <a:pt x="33" y="125"/>
                </a:cubicBezTo>
                <a:cubicBezTo>
                  <a:pt x="24" y="132"/>
                  <a:pt x="36" y="158"/>
                  <a:pt x="25" y="158"/>
                </a:cubicBezTo>
                <a:cubicBezTo>
                  <a:pt x="14" y="158"/>
                  <a:pt x="21" y="135"/>
                  <a:pt x="16" y="125"/>
                </a:cubicBezTo>
                <a:cubicBezTo>
                  <a:pt x="13" y="118"/>
                  <a:pt x="5" y="114"/>
                  <a:pt x="0" y="108"/>
                </a:cubicBezTo>
                <a:cubicBezTo>
                  <a:pt x="18" y="203"/>
                  <a:pt x="0" y="116"/>
                  <a:pt x="0" y="59"/>
                </a:cubicBezTo>
                <a:cubicBezTo>
                  <a:pt x="0" y="48"/>
                  <a:pt x="1" y="83"/>
                  <a:pt x="8" y="92"/>
                </a:cubicBezTo>
                <a:cubicBezTo>
                  <a:pt x="13" y="99"/>
                  <a:pt x="25" y="97"/>
                  <a:pt x="33" y="100"/>
                </a:cubicBezTo>
                <a:cubicBezTo>
                  <a:pt x="38" y="79"/>
                  <a:pt x="79" y="0"/>
                  <a:pt x="41" y="92"/>
                </a:cubicBezTo>
                <a:cubicBezTo>
                  <a:pt x="44" y="117"/>
                  <a:pt x="41" y="143"/>
                  <a:pt x="49" y="166"/>
                </a:cubicBezTo>
                <a:cubicBezTo>
                  <a:pt x="52" y="174"/>
                  <a:pt x="65" y="146"/>
                  <a:pt x="58" y="141"/>
                </a:cubicBezTo>
                <a:cubicBezTo>
                  <a:pt x="49" y="135"/>
                  <a:pt x="36" y="147"/>
                  <a:pt x="25" y="150"/>
                </a:cubicBezTo>
                <a:close/>
              </a:path>
            </a:pathLst>
          </a:custGeom>
          <a:solidFill>
            <a:schemeClr val="accent1"/>
          </a:solidFill>
          <a:ln w="9525">
            <a:solidFill>
              <a:schemeClr val="tx1"/>
            </a:solidFill>
            <a:round/>
            <a:headEnd/>
            <a:tailEnd/>
          </a:ln>
        </p:spPr>
        <p:txBody>
          <a:bodyPr lIns="101882" tIns="50941" rIns="101882" bIns="50941"/>
          <a:lstStyle/>
          <a:p>
            <a:endParaRPr lang="en-US"/>
          </a:p>
        </p:txBody>
      </p:sp>
      <p:sp>
        <p:nvSpPr>
          <p:cNvPr id="43" name="Freeform 54"/>
          <p:cNvSpPr>
            <a:spLocks/>
          </p:cNvSpPr>
          <p:nvPr/>
        </p:nvSpPr>
        <p:spPr bwMode="auto">
          <a:xfrm>
            <a:off x="3513138" y="2967038"/>
            <a:ext cx="246062" cy="365125"/>
          </a:xfrm>
          <a:custGeom>
            <a:avLst/>
            <a:gdLst>
              <a:gd name="T0" fmla="*/ 43656 w 141"/>
              <a:gd name="T1" fmla="*/ 269875 h 203"/>
              <a:gd name="T2" fmla="*/ 214789 w 141"/>
              <a:gd name="T3" fmla="*/ 210503 h 203"/>
              <a:gd name="T4" fmla="*/ 85567 w 141"/>
              <a:gd name="T5" fmla="*/ 194310 h 203"/>
              <a:gd name="T6" fmla="*/ 115253 w 141"/>
              <a:gd name="T7" fmla="*/ 165523 h 203"/>
              <a:gd name="T8" fmla="*/ 85567 w 141"/>
              <a:gd name="T9" fmla="*/ 136737 h 203"/>
              <a:gd name="T10" fmla="*/ 186849 w 141"/>
              <a:gd name="T11" fmla="*/ 120544 h 203"/>
              <a:gd name="T12" fmla="*/ 230506 w 141"/>
              <a:gd name="T13" fmla="*/ 106151 h 203"/>
              <a:gd name="T14" fmla="*/ 172879 w 141"/>
              <a:gd name="T15" fmla="*/ 120544 h 203"/>
              <a:gd name="T16" fmla="*/ 129223 w 141"/>
              <a:gd name="T17" fmla="*/ 253683 h 203"/>
              <a:gd name="T18" fmla="*/ 85567 w 141"/>
              <a:gd name="T19" fmla="*/ 284268 h 203"/>
              <a:gd name="T20" fmla="*/ 101283 w 141"/>
              <a:gd name="T21" fmla="*/ 239289 h 203"/>
              <a:gd name="T22" fmla="*/ 57626 w 141"/>
              <a:gd name="T23" fmla="*/ 224896 h 203"/>
              <a:gd name="T24" fmla="*/ 43656 w 141"/>
              <a:gd name="T25" fmla="*/ 284268 h 203"/>
              <a:gd name="T26" fmla="*/ 27940 w 141"/>
              <a:gd name="T27" fmla="*/ 224896 h 203"/>
              <a:gd name="T28" fmla="*/ 0 w 141"/>
              <a:gd name="T29" fmla="*/ 194310 h 203"/>
              <a:gd name="T30" fmla="*/ 0 w 141"/>
              <a:gd name="T31" fmla="*/ 106151 h 203"/>
              <a:gd name="T32" fmla="*/ 13970 w 141"/>
              <a:gd name="T33" fmla="*/ 165523 h 203"/>
              <a:gd name="T34" fmla="*/ 57626 w 141"/>
              <a:gd name="T35" fmla="*/ 179917 h 203"/>
              <a:gd name="T36" fmla="*/ 71596 w 141"/>
              <a:gd name="T37" fmla="*/ 165523 h 203"/>
              <a:gd name="T38" fmla="*/ 85567 w 141"/>
              <a:gd name="T39" fmla="*/ 298662 h 203"/>
              <a:gd name="T40" fmla="*/ 101283 w 141"/>
              <a:gd name="T41" fmla="*/ 253683 h 203"/>
              <a:gd name="T42" fmla="*/ 43656 w 141"/>
              <a:gd name="T43" fmla="*/ 269875 h 2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1"/>
              <a:gd name="T67" fmla="*/ 0 h 203"/>
              <a:gd name="T68" fmla="*/ 141 w 141"/>
              <a:gd name="T69" fmla="*/ 203 h 2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1" h="203">
                <a:moveTo>
                  <a:pt x="25" y="150"/>
                </a:moveTo>
                <a:cubicBezTo>
                  <a:pt x="51" y="122"/>
                  <a:pt x="87" y="126"/>
                  <a:pt x="123" y="117"/>
                </a:cubicBezTo>
                <a:cubicBezTo>
                  <a:pt x="98" y="114"/>
                  <a:pt x="72" y="118"/>
                  <a:pt x="49" y="108"/>
                </a:cubicBezTo>
                <a:cubicBezTo>
                  <a:pt x="42" y="105"/>
                  <a:pt x="66" y="100"/>
                  <a:pt x="66" y="92"/>
                </a:cubicBezTo>
                <a:cubicBezTo>
                  <a:pt x="66" y="84"/>
                  <a:pt x="55" y="81"/>
                  <a:pt x="49" y="76"/>
                </a:cubicBezTo>
                <a:cubicBezTo>
                  <a:pt x="68" y="73"/>
                  <a:pt x="88" y="71"/>
                  <a:pt x="107" y="67"/>
                </a:cubicBezTo>
                <a:cubicBezTo>
                  <a:pt x="116" y="65"/>
                  <a:pt x="141" y="59"/>
                  <a:pt x="132" y="59"/>
                </a:cubicBezTo>
                <a:cubicBezTo>
                  <a:pt x="121" y="59"/>
                  <a:pt x="110" y="64"/>
                  <a:pt x="99" y="67"/>
                </a:cubicBezTo>
                <a:cubicBezTo>
                  <a:pt x="91" y="92"/>
                  <a:pt x="87" y="118"/>
                  <a:pt x="74" y="141"/>
                </a:cubicBezTo>
                <a:cubicBezTo>
                  <a:pt x="69" y="150"/>
                  <a:pt x="58" y="163"/>
                  <a:pt x="49" y="158"/>
                </a:cubicBezTo>
                <a:cubicBezTo>
                  <a:pt x="41" y="154"/>
                  <a:pt x="55" y="141"/>
                  <a:pt x="58" y="133"/>
                </a:cubicBezTo>
                <a:cubicBezTo>
                  <a:pt x="50" y="130"/>
                  <a:pt x="40" y="120"/>
                  <a:pt x="33" y="125"/>
                </a:cubicBezTo>
                <a:cubicBezTo>
                  <a:pt x="24" y="132"/>
                  <a:pt x="36" y="158"/>
                  <a:pt x="25" y="158"/>
                </a:cubicBezTo>
                <a:cubicBezTo>
                  <a:pt x="14" y="158"/>
                  <a:pt x="21" y="135"/>
                  <a:pt x="16" y="125"/>
                </a:cubicBezTo>
                <a:cubicBezTo>
                  <a:pt x="13" y="118"/>
                  <a:pt x="5" y="114"/>
                  <a:pt x="0" y="108"/>
                </a:cubicBezTo>
                <a:cubicBezTo>
                  <a:pt x="18" y="203"/>
                  <a:pt x="0" y="116"/>
                  <a:pt x="0" y="59"/>
                </a:cubicBezTo>
                <a:cubicBezTo>
                  <a:pt x="0" y="48"/>
                  <a:pt x="1" y="83"/>
                  <a:pt x="8" y="92"/>
                </a:cubicBezTo>
                <a:cubicBezTo>
                  <a:pt x="13" y="99"/>
                  <a:pt x="25" y="97"/>
                  <a:pt x="33" y="100"/>
                </a:cubicBezTo>
                <a:cubicBezTo>
                  <a:pt x="38" y="79"/>
                  <a:pt x="79" y="0"/>
                  <a:pt x="41" y="92"/>
                </a:cubicBezTo>
                <a:cubicBezTo>
                  <a:pt x="44" y="117"/>
                  <a:pt x="41" y="143"/>
                  <a:pt x="49" y="166"/>
                </a:cubicBezTo>
                <a:cubicBezTo>
                  <a:pt x="52" y="174"/>
                  <a:pt x="65" y="146"/>
                  <a:pt x="58" y="141"/>
                </a:cubicBezTo>
                <a:cubicBezTo>
                  <a:pt x="49" y="135"/>
                  <a:pt x="36" y="147"/>
                  <a:pt x="25" y="150"/>
                </a:cubicBezTo>
                <a:close/>
              </a:path>
            </a:pathLst>
          </a:custGeom>
          <a:solidFill>
            <a:schemeClr val="accent1"/>
          </a:solidFill>
          <a:ln w="9525">
            <a:solidFill>
              <a:schemeClr val="tx1"/>
            </a:solidFill>
            <a:round/>
            <a:headEnd/>
            <a:tailEnd/>
          </a:ln>
        </p:spPr>
        <p:txBody>
          <a:bodyPr lIns="101882" tIns="50941" rIns="101882" bIns="50941"/>
          <a:lstStyle/>
          <a:p>
            <a:endParaRPr lang="en-US"/>
          </a:p>
        </p:txBody>
      </p:sp>
      <p:sp>
        <p:nvSpPr>
          <p:cNvPr id="44" name="Freeform 55"/>
          <p:cNvSpPr>
            <a:spLocks/>
          </p:cNvSpPr>
          <p:nvPr/>
        </p:nvSpPr>
        <p:spPr bwMode="auto">
          <a:xfrm>
            <a:off x="5273675" y="4953000"/>
            <a:ext cx="246063" cy="365125"/>
          </a:xfrm>
          <a:custGeom>
            <a:avLst/>
            <a:gdLst>
              <a:gd name="T0" fmla="*/ 43656 w 141"/>
              <a:gd name="T1" fmla="*/ 269875 h 203"/>
              <a:gd name="T2" fmla="*/ 214789 w 141"/>
              <a:gd name="T3" fmla="*/ 210503 h 203"/>
              <a:gd name="T4" fmla="*/ 85567 w 141"/>
              <a:gd name="T5" fmla="*/ 194310 h 203"/>
              <a:gd name="T6" fmla="*/ 115253 w 141"/>
              <a:gd name="T7" fmla="*/ 165523 h 203"/>
              <a:gd name="T8" fmla="*/ 85567 w 141"/>
              <a:gd name="T9" fmla="*/ 136737 h 203"/>
              <a:gd name="T10" fmla="*/ 186849 w 141"/>
              <a:gd name="T11" fmla="*/ 120544 h 203"/>
              <a:gd name="T12" fmla="*/ 230506 w 141"/>
              <a:gd name="T13" fmla="*/ 106151 h 203"/>
              <a:gd name="T14" fmla="*/ 172879 w 141"/>
              <a:gd name="T15" fmla="*/ 120544 h 203"/>
              <a:gd name="T16" fmla="*/ 129223 w 141"/>
              <a:gd name="T17" fmla="*/ 253683 h 203"/>
              <a:gd name="T18" fmla="*/ 85567 w 141"/>
              <a:gd name="T19" fmla="*/ 284268 h 203"/>
              <a:gd name="T20" fmla="*/ 101283 w 141"/>
              <a:gd name="T21" fmla="*/ 239289 h 203"/>
              <a:gd name="T22" fmla="*/ 57626 w 141"/>
              <a:gd name="T23" fmla="*/ 224896 h 203"/>
              <a:gd name="T24" fmla="*/ 43656 w 141"/>
              <a:gd name="T25" fmla="*/ 284268 h 203"/>
              <a:gd name="T26" fmla="*/ 27940 w 141"/>
              <a:gd name="T27" fmla="*/ 224896 h 203"/>
              <a:gd name="T28" fmla="*/ 0 w 141"/>
              <a:gd name="T29" fmla="*/ 194310 h 203"/>
              <a:gd name="T30" fmla="*/ 0 w 141"/>
              <a:gd name="T31" fmla="*/ 106151 h 203"/>
              <a:gd name="T32" fmla="*/ 13970 w 141"/>
              <a:gd name="T33" fmla="*/ 165523 h 203"/>
              <a:gd name="T34" fmla="*/ 57626 w 141"/>
              <a:gd name="T35" fmla="*/ 179917 h 203"/>
              <a:gd name="T36" fmla="*/ 71596 w 141"/>
              <a:gd name="T37" fmla="*/ 165523 h 203"/>
              <a:gd name="T38" fmla="*/ 85567 w 141"/>
              <a:gd name="T39" fmla="*/ 298662 h 203"/>
              <a:gd name="T40" fmla="*/ 101283 w 141"/>
              <a:gd name="T41" fmla="*/ 253683 h 203"/>
              <a:gd name="T42" fmla="*/ 43656 w 141"/>
              <a:gd name="T43" fmla="*/ 269875 h 2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1"/>
              <a:gd name="T67" fmla="*/ 0 h 203"/>
              <a:gd name="T68" fmla="*/ 141 w 141"/>
              <a:gd name="T69" fmla="*/ 203 h 2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1" h="203">
                <a:moveTo>
                  <a:pt x="25" y="150"/>
                </a:moveTo>
                <a:cubicBezTo>
                  <a:pt x="51" y="122"/>
                  <a:pt x="87" y="126"/>
                  <a:pt x="123" y="117"/>
                </a:cubicBezTo>
                <a:cubicBezTo>
                  <a:pt x="98" y="114"/>
                  <a:pt x="72" y="118"/>
                  <a:pt x="49" y="108"/>
                </a:cubicBezTo>
                <a:cubicBezTo>
                  <a:pt x="42" y="105"/>
                  <a:pt x="66" y="100"/>
                  <a:pt x="66" y="92"/>
                </a:cubicBezTo>
                <a:cubicBezTo>
                  <a:pt x="66" y="84"/>
                  <a:pt x="55" y="81"/>
                  <a:pt x="49" y="76"/>
                </a:cubicBezTo>
                <a:cubicBezTo>
                  <a:pt x="68" y="73"/>
                  <a:pt x="88" y="71"/>
                  <a:pt x="107" y="67"/>
                </a:cubicBezTo>
                <a:cubicBezTo>
                  <a:pt x="116" y="65"/>
                  <a:pt x="141" y="59"/>
                  <a:pt x="132" y="59"/>
                </a:cubicBezTo>
                <a:cubicBezTo>
                  <a:pt x="121" y="59"/>
                  <a:pt x="110" y="64"/>
                  <a:pt x="99" y="67"/>
                </a:cubicBezTo>
                <a:cubicBezTo>
                  <a:pt x="91" y="92"/>
                  <a:pt x="87" y="118"/>
                  <a:pt x="74" y="141"/>
                </a:cubicBezTo>
                <a:cubicBezTo>
                  <a:pt x="69" y="150"/>
                  <a:pt x="58" y="163"/>
                  <a:pt x="49" y="158"/>
                </a:cubicBezTo>
                <a:cubicBezTo>
                  <a:pt x="41" y="154"/>
                  <a:pt x="55" y="141"/>
                  <a:pt x="58" y="133"/>
                </a:cubicBezTo>
                <a:cubicBezTo>
                  <a:pt x="50" y="130"/>
                  <a:pt x="40" y="120"/>
                  <a:pt x="33" y="125"/>
                </a:cubicBezTo>
                <a:cubicBezTo>
                  <a:pt x="24" y="132"/>
                  <a:pt x="36" y="158"/>
                  <a:pt x="25" y="158"/>
                </a:cubicBezTo>
                <a:cubicBezTo>
                  <a:pt x="14" y="158"/>
                  <a:pt x="21" y="135"/>
                  <a:pt x="16" y="125"/>
                </a:cubicBezTo>
                <a:cubicBezTo>
                  <a:pt x="13" y="118"/>
                  <a:pt x="5" y="114"/>
                  <a:pt x="0" y="108"/>
                </a:cubicBezTo>
                <a:cubicBezTo>
                  <a:pt x="18" y="203"/>
                  <a:pt x="0" y="116"/>
                  <a:pt x="0" y="59"/>
                </a:cubicBezTo>
                <a:cubicBezTo>
                  <a:pt x="0" y="48"/>
                  <a:pt x="1" y="83"/>
                  <a:pt x="8" y="92"/>
                </a:cubicBezTo>
                <a:cubicBezTo>
                  <a:pt x="13" y="99"/>
                  <a:pt x="25" y="97"/>
                  <a:pt x="33" y="100"/>
                </a:cubicBezTo>
                <a:cubicBezTo>
                  <a:pt x="38" y="79"/>
                  <a:pt x="79" y="0"/>
                  <a:pt x="41" y="92"/>
                </a:cubicBezTo>
                <a:cubicBezTo>
                  <a:pt x="44" y="117"/>
                  <a:pt x="41" y="143"/>
                  <a:pt x="49" y="166"/>
                </a:cubicBezTo>
                <a:cubicBezTo>
                  <a:pt x="52" y="174"/>
                  <a:pt x="65" y="146"/>
                  <a:pt x="58" y="141"/>
                </a:cubicBezTo>
                <a:cubicBezTo>
                  <a:pt x="49" y="135"/>
                  <a:pt x="36" y="147"/>
                  <a:pt x="25" y="150"/>
                </a:cubicBezTo>
                <a:close/>
              </a:path>
            </a:pathLst>
          </a:custGeom>
          <a:solidFill>
            <a:schemeClr val="accent1"/>
          </a:solidFill>
          <a:ln w="9525">
            <a:solidFill>
              <a:schemeClr val="tx1"/>
            </a:solidFill>
            <a:round/>
            <a:headEnd/>
            <a:tailEnd/>
          </a:ln>
        </p:spPr>
        <p:txBody>
          <a:bodyPr lIns="101882" tIns="50941" rIns="101882" bIns="50941"/>
          <a:lstStyle/>
          <a:p>
            <a:endParaRPr lang="en-US"/>
          </a:p>
        </p:txBody>
      </p:sp>
      <p:sp>
        <p:nvSpPr>
          <p:cNvPr id="45" name="Freeform 56"/>
          <p:cNvSpPr>
            <a:spLocks/>
          </p:cNvSpPr>
          <p:nvPr/>
        </p:nvSpPr>
        <p:spPr bwMode="auto">
          <a:xfrm>
            <a:off x="7032625" y="5384800"/>
            <a:ext cx="247650" cy="365125"/>
          </a:xfrm>
          <a:custGeom>
            <a:avLst/>
            <a:gdLst>
              <a:gd name="T0" fmla="*/ 43656 w 141"/>
              <a:gd name="T1" fmla="*/ 269875 h 203"/>
              <a:gd name="T2" fmla="*/ 214789 w 141"/>
              <a:gd name="T3" fmla="*/ 210503 h 203"/>
              <a:gd name="T4" fmla="*/ 85567 w 141"/>
              <a:gd name="T5" fmla="*/ 194310 h 203"/>
              <a:gd name="T6" fmla="*/ 115253 w 141"/>
              <a:gd name="T7" fmla="*/ 165523 h 203"/>
              <a:gd name="T8" fmla="*/ 85567 w 141"/>
              <a:gd name="T9" fmla="*/ 136737 h 203"/>
              <a:gd name="T10" fmla="*/ 186849 w 141"/>
              <a:gd name="T11" fmla="*/ 120544 h 203"/>
              <a:gd name="T12" fmla="*/ 230506 w 141"/>
              <a:gd name="T13" fmla="*/ 106151 h 203"/>
              <a:gd name="T14" fmla="*/ 172879 w 141"/>
              <a:gd name="T15" fmla="*/ 120544 h 203"/>
              <a:gd name="T16" fmla="*/ 129223 w 141"/>
              <a:gd name="T17" fmla="*/ 253683 h 203"/>
              <a:gd name="T18" fmla="*/ 85567 w 141"/>
              <a:gd name="T19" fmla="*/ 284268 h 203"/>
              <a:gd name="T20" fmla="*/ 101283 w 141"/>
              <a:gd name="T21" fmla="*/ 239289 h 203"/>
              <a:gd name="T22" fmla="*/ 57626 w 141"/>
              <a:gd name="T23" fmla="*/ 224896 h 203"/>
              <a:gd name="T24" fmla="*/ 43656 w 141"/>
              <a:gd name="T25" fmla="*/ 284268 h 203"/>
              <a:gd name="T26" fmla="*/ 27940 w 141"/>
              <a:gd name="T27" fmla="*/ 224896 h 203"/>
              <a:gd name="T28" fmla="*/ 0 w 141"/>
              <a:gd name="T29" fmla="*/ 194310 h 203"/>
              <a:gd name="T30" fmla="*/ 0 w 141"/>
              <a:gd name="T31" fmla="*/ 106151 h 203"/>
              <a:gd name="T32" fmla="*/ 13970 w 141"/>
              <a:gd name="T33" fmla="*/ 165523 h 203"/>
              <a:gd name="T34" fmla="*/ 57626 w 141"/>
              <a:gd name="T35" fmla="*/ 179917 h 203"/>
              <a:gd name="T36" fmla="*/ 71596 w 141"/>
              <a:gd name="T37" fmla="*/ 165523 h 203"/>
              <a:gd name="T38" fmla="*/ 85567 w 141"/>
              <a:gd name="T39" fmla="*/ 298662 h 203"/>
              <a:gd name="T40" fmla="*/ 101283 w 141"/>
              <a:gd name="T41" fmla="*/ 253683 h 203"/>
              <a:gd name="T42" fmla="*/ 43656 w 141"/>
              <a:gd name="T43" fmla="*/ 269875 h 2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1"/>
              <a:gd name="T67" fmla="*/ 0 h 203"/>
              <a:gd name="T68" fmla="*/ 141 w 141"/>
              <a:gd name="T69" fmla="*/ 203 h 2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1" h="203">
                <a:moveTo>
                  <a:pt x="25" y="150"/>
                </a:moveTo>
                <a:cubicBezTo>
                  <a:pt x="51" y="122"/>
                  <a:pt x="87" y="126"/>
                  <a:pt x="123" y="117"/>
                </a:cubicBezTo>
                <a:cubicBezTo>
                  <a:pt x="98" y="114"/>
                  <a:pt x="72" y="118"/>
                  <a:pt x="49" y="108"/>
                </a:cubicBezTo>
                <a:cubicBezTo>
                  <a:pt x="42" y="105"/>
                  <a:pt x="66" y="100"/>
                  <a:pt x="66" y="92"/>
                </a:cubicBezTo>
                <a:cubicBezTo>
                  <a:pt x="66" y="84"/>
                  <a:pt x="55" y="81"/>
                  <a:pt x="49" y="76"/>
                </a:cubicBezTo>
                <a:cubicBezTo>
                  <a:pt x="68" y="73"/>
                  <a:pt x="88" y="71"/>
                  <a:pt x="107" y="67"/>
                </a:cubicBezTo>
                <a:cubicBezTo>
                  <a:pt x="116" y="65"/>
                  <a:pt x="141" y="59"/>
                  <a:pt x="132" y="59"/>
                </a:cubicBezTo>
                <a:cubicBezTo>
                  <a:pt x="121" y="59"/>
                  <a:pt x="110" y="64"/>
                  <a:pt x="99" y="67"/>
                </a:cubicBezTo>
                <a:cubicBezTo>
                  <a:pt x="91" y="92"/>
                  <a:pt x="87" y="118"/>
                  <a:pt x="74" y="141"/>
                </a:cubicBezTo>
                <a:cubicBezTo>
                  <a:pt x="69" y="150"/>
                  <a:pt x="58" y="163"/>
                  <a:pt x="49" y="158"/>
                </a:cubicBezTo>
                <a:cubicBezTo>
                  <a:pt x="41" y="154"/>
                  <a:pt x="55" y="141"/>
                  <a:pt x="58" y="133"/>
                </a:cubicBezTo>
                <a:cubicBezTo>
                  <a:pt x="50" y="130"/>
                  <a:pt x="40" y="120"/>
                  <a:pt x="33" y="125"/>
                </a:cubicBezTo>
                <a:cubicBezTo>
                  <a:pt x="24" y="132"/>
                  <a:pt x="36" y="158"/>
                  <a:pt x="25" y="158"/>
                </a:cubicBezTo>
                <a:cubicBezTo>
                  <a:pt x="14" y="158"/>
                  <a:pt x="21" y="135"/>
                  <a:pt x="16" y="125"/>
                </a:cubicBezTo>
                <a:cubicBezTo>
                  <a:pt x="13" y="118"/>
                  <a:pt x="5" y="114"/>
                  <a:pt x="0" y="108"/>
                </a:cubicBezTo>
                <a:cubicBezTo>
                  <a:pt x="18" y="203"/>
                  <a:pt x="0" y="116"/>
                  <a:pt x="0" y="59"/>
                </a:cubicBezTo>
                <a:cubicBezTo>
                  <a:pt x="0" y="48"/>
                  <a:pt x="1" y="83"/>
                  <a:pt x="8" y="92"/>
                </a:cubicBezTo>
                <a:cubicBezTo>
                  <a:pt x="13" y="99"/>
                  <a:pt x="25" y="97"/>
                  <a:pt x="33" y="100"/>
                </a:cubicBezTo>
                <a:cubicBezTo>
                  <a:pt x="38" y="79"/>
                  <a:pt x="79" y="0"/>
                  <a:pt x="41" y="92"/>
                </a:cubicBezTo>
                <a:cubicBezTo>
                  <a:pt x="44" y="117"/>
                  <a:pt x="41" y="143"/>
                  <a:pt x="49" y="166"/>
                </a:cubicBezTo>
                <a:cubicBezTo>
                  <a:pt x="52" y="174"/>
                  <a:pt x="65" y="146"/>
                  <a:pt x="58" y="141"/>
                </a:cubicBezTo>
                <a:cubicBezTo>
                  <a:pt x="49" y="135"/>
                  <a:pt x="36" y="147"/>
                  <a:pt x="25" y="150"/>
                </a:cubicBezTo>
                <a:close/>
              </a:path>
            </a:pathLst>
          </a:custGeom>
          <a:solidFill>
            <a:schemeClr val="accent1"/>
          </a:solidFill>
          <a:ln w="9525">
            <a:solidFill>
              <a:schemeClr val="tx1"/>
            </a:solidFill>
            <a:round/>
            <a:headEnd/>
            <a:tailEnd/>
          </a:ln>
        </p:spPr>
        <p:txBody>
          <a:bodyPr lIns="101882" tIns="50941" rIns="101882" bIns="50941"/>
          <a:lstStyle/>
          <a:p>
            <a:endParaRPr lang="en-US"/>
          </a:p>
        </p:txBody>
      </p:sp>
      <p:sp>
        <p:nvSpPr>
          <p:cNvPr id="46" name="Text Box 57"/>
          <p:cNvSpPr txBox="1">
            <a:spLocks noChangeArrowheads="1"/>
          </p:cNvSpPr>
          <p:nvPr/>
        </p:nvSpPr>
        <p:spPr bwMode="auto">
          <a:xfrm>
            <a:off x="411163" y="2620963"/>
            <a:ext cx="1676400" cy="588962"/>
          </a:xfrm>
          <a:prstGeom prst="rect">
            <a:avLst/>
          </a:prstGeom>
          <a:noFill/>
          <a:ln w="9525">
            <a:noFill/>
            <a:miter lim="800000"/>
            <a:headEnd/>
            <a:tailEnd/>
          </a:ln>
          <a:effectLst/>
        </p:spPr>
        <p:txBody>
          <a:bodyPr lIns="101882" tIns="50941" rIns="101882" bIns="50941">
            <a:spAutoFit/>
          </a:bodyPr>
          <a:lstStyle/>
          <a:p>
            <a:pPr>
              <a:spcBef>
                <a:spcPct val="50000"/>
              </a:spcBef>
              <a:defRPr/>
            </a:pPr>
            <a:r>
              <a:rPr lang="en-US" sz="3100" dirty="0">
                <a:effectLst>
                  <a:outerShdw blurRad="38100" dist="38100" dir="2700000" algn="tl">
                    <a:srgbClr val="FFFFFF"/>
                  </a:outerShdw>
                </a:effectLst>
              </a:rPr>
              <a:t>FLAT</a:t>
            </a:r>
          </a:p>
        </p:txBody>
      </p:sp>
      <p:sp>
        <p:nvSpPr>
          <p:cNvPr id="47" name="Text Box 58"/>
          <p:cNvSpPr txBox="1">
            <a:spLocks noChangeArrowheads="1"/>
          </p:cNvSpPr>
          <p:nvPr/>
        </p:nvSpPr>
        <p:spPr bwMode="auto">
          <a:xfrm>
            <a:off x="1752600" y="3916363"/>
            <a:ext cx="2849563" cy="588962"/>
          </a:xfrm>
          <a:prstGeom prst="rect">
            <a:avLst/>
          </a:prstGeom>
          <a:noFill/>
          <a:ln w="9525">
            <a:noFill/>
            <a:miter lim="800000"/>
            <a:headEnd/>
            <a:tailEnd/>
          </a:ln>
          <a:effectLst/>
        </p:spPr>
        <p:txBody>
          <a:bodyPr lIns="101882" tIns="50941" rIns="101882" bIns="50941">
            <a:spAutoFit/>
          </a:bodyPr>
          <a:lstStyle/>
          <a:p>
            <a:pPr>
              <a:spcBef>
                <a:spcPct val="50000"/>
              </a:spcBef>
              <a:defRPr/>
            </a:pPr>
            <a:r>
              <a:rPr lang="en-US" sz="3100" dirty="0">
                <a:effectLst>
                  <a:outerShdw blurRad="38100" dist="38100" dir="2700000" algn="tl">
                    <a:srgbClr val="FFFFFF"/>
                  </a:outerShdw>
                </a:effectLst>
              </a:rPr>
              <a:t>HORIZONTAL</a:t>
            </a:r>
          </a:p>
        </p:txBody>
      </p:sp>
      <p:sp>
        <p:nvSpPr>
          <p:cNvPr id="48" name="Line 61"/>
          <p:cNvSpPr>
            <a:spLocks noChangeShapeType="1"/>
          </p:cNvSpPr>
          <p:nvPr/>
        </p:nvSpPr>
        <p:spPr bwMode="auto">
          <a:xfrm>
            <a:off x="4770438" y="1584325"/>
            <a:ext cx="3856037" cy="2246313"/>
          </a:xfrm>
          <a:prstGeom prst="line">
            <a:avLst/>
          </a:prstGeom>
          <a:noFill/>
          <a:ln w="76200">
            <a:solidFill>
              <a:schemeClr val="tx1"/>
            </a:solidFill>
            <a:round/>
            <a:headEnd/>
            <a:tailEnd type="triangle" w="med" len="med"/>
          </a:ln>
        </p:spPr>
        <p:txBody>
          <a:bodyPr lIns="101882" tIns="50941" rIns="101882" bIns="50941"/>
          <a:lstStyle/>
          <a:p>
            <a:endParaRPr lang="en-US"/>
          </a:p>
        </p:txBody>
      </p:sp>
      <p:sp>
        <p:nvSpPr>
          <p:cNvPr id="49" name="Text Box 62"/>
          <p:cNvSpPr txBox="1">
            <a:spLocks noChangeArrowheads="1"/>
          </p:cNvSpPr>
          <p:nvPr/>
        </p:nvSpPr>
        <p:spPr bwMode="auto">
          <a:xfrm>
            <a:off x="2925763" y="1066800"/>
            <a:ext cx="4525962" cy="411163"/>
          </a:xfrm>
          <a:prstGeom prst="rect">
            <a:avLst/>
          </a:prstGeom>
          <a:noFill/>
          <a:ln w="9525">
            <a:noFill/>
            <a:miter lim="800000"/>
            <a:headEnd/>
            <a:tailEnd/>
          </a:ln>
        </p:spPr>
        <p:txBody>
          <a:bodyPr lIns="101882" tIns="50941" rIns="101882" bIns="50941">
            <a:spAutoFit/>
          </a:bodyPr>
          <a:lstStyle/>
          <a:p>
            <a:pPr>
              <a:spcBef>
                <a:spcPct val="50000"/>
              </a:spcBef>
            </a:pPr>
            <a:r>
              <a:rPr lang="en-US" dirty="0"/>
              <a:t>INCREASING DIFFICULTY</a:t>
            </a:r>
          </a:p>
        </p:txBody>
      </p:sp>
      <p:sp>
        <p:nvSpPr>
          <p:cNvPr id="50" name="Text Box 59"/>
          <p:cNvSpPr txBox="1">
            <a:spLocks noChangeArrowheads="1"/>
          </p:cNvSpPr>
          <p:nvPr/>
        </p:nvSpPr>
        <p:spPr bwMode="auto">
          <a:xfrm>
            <a:off x="4313238" y="5313363"/>
            <a:ext cx="2849562" cy="588963"/>
          </a:xfrm>
          <a:prstGeom prst="rect">
            <a:avLst/>
          </a:prstGeom>
          <a:noFill/>
          <a:ln w="9525">
            <a:noFill/>
            <a:miter lim="800000"/>
            <a:headEnd/>
            <a:tailEnd/>
          </a:ln>
          <a:effectLst/>
        </p:spPr>
        <p:txBody>
          <a:bodyPr lIns="101882" tIns="50941" rIns="101882" bIns="50941">
            <a:spAutoFit/>
          </a:bodyPr>
          <a:lstStyle/>
          <a:p>
            <a:pPr>
              <a:spcBef>
                <a:spcPct val="50000"/>
              </a:spcBef>
              <a:defRPr/>
            </a:pPr>
            <a:r>
              <a:rPr lang="en-US" sz="3100" dirty="0">
                <a:effectLst>
                  <a:outerShdw blurRad="38100" dist="38100" dir="2700000" algn="tl">
                    <a:srgbClr val="FFFFFF"/>
                  </a:outerShdw>
                </a:effectLst>
              </a:rPr>
              <a:t>VERTICAL</a:t>
            </a:r>
          </a:p>
        </p:txBody>
      </p:sp>
      <p:sp>
        <p:nvSpPr>
          <p:cNvPr id="51" name="Text Box 60"/>
          <p:cNvSpPr txBox="1">
            <a:spLocks noChangeArrowheads="1"/>
          </p:cNvSpPr>
          <p:nvPr/>
        </p:nvSpPr>
        <p:spPr bwMode="auto">
          <a:xfrm>
            <a:off x="6629400" y="4170363"/>
            <a:ext cx="2849562" cy="588963"/>
          </a:xfrm>
          <a:prstGeom prst="rect">
            <a:avLst/>
          </a:prstGeom>
          <a:noFill/>
          <a:ln w="9525">
            <a:noFill/>
            <a:miter lim="800000"/>
            <a:headEnd/>
            <a:tailEnd/>
          </a:ln>
          <a:effectLst/>
        </p:spPr>
        <p:txBody>
          <a:bodyPr lIns="101882" tIns="50941" rIns="101882" bIns="50941">
            <a:spAutoFit/>
          </a:bodyPr>
          <a:lstStyle/>
          <a:p>
            <a:pPr>
              <a:spcBef>
                <a:spcPct val="50000"/>
              </a:spcBef>
              <a:defRPr/>
            </a:pPr>
            <a:r>
              <a:rPr lang="en-US" sz="3100" dirty="0">
                <a:effectLst>
                  <a:outerShdw blurRad="38100" dist="38100" dir="2700000" algn="tl">
                    <a:srgbClr val="FFFFFF"/>
                  </a:outerShdw>
                </a:effectLst>
              </a:rPr>
              <a:t>OVERHEAD</a:t>
            </a:r>
          </a:p>
        </p:txBody>
      </p:sp>
      <p:sp>
        <p:nvSpPr>
          <p:cNvPr id="52" name="AutoShape 47"/>
          <p:cNvSpPr>
            <a:spLocks noChangeArrowheads="1"/>
          </p:cNvSpPr>
          <p:nvPr/>
        </p:nvSpPr>
        <p:spPr bwMode="auto">
          <a:xfrm>
            <a:off x="6400800" y="5659438"/>
            <a:ext cx="838200" cy="1122362"/>
          </a:xfrm>
          <a:prstGeom prst="parallelogram">
            <a:avLst>
              <a:gd name="adj" fmla="val 81458"/>
            </a:avLst>
          </a:prstGeom>
          <a:solidFill>
            <a:srgbClr val="333333"/>
          </a:solidFill>
          <a:ln w="9525">
            <a:solidFill>
              <a:schemeClr val="tx1"/>
            </a:solidFill>
            <a:miter lim="800000"/>
            <a:headEnd/>
            <a:tailEnd/>
          </a:ln>
        </p:spPr>
        <p:txBody>
          <a:bodyPr wrap="none" lIns="101882" tIns="50941" rIns="101882" bIns="50941" anchor="ctr"/>
          <a:lstStyle/>
          <a:p>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WordArt 6" descr="White marble"/>
          <p:cNvSpPr>
            <a:spLocks noChangeArrowheads="1" noChangeShapeType="1" noTextEdit="1"/>
          </p:cNvSpPr>
          <p:nvPr/>
        </p:nvSpPr>
        <p:spPr bwMode="auto">
          <a:xfrm>
            <a:off x="1600200" y="1219200"/>
            <a:ext cx="5638800" cy="45720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en-US" sz="3600" kern="10" dirty="0">
                <a:ln w="9525">
                  <a:round/>
                  <a:headEnd/>
                  <a:tailEnd/>
                </a:ln>
                <a:blipFill dpi="0" rotWithShape="0">
                  <a:blip r:embed="rId2"/>
                  <a:srcRect/>
                  <a:tile tx="0" ty="0" sx="100000" sy="100000" flip="none" algn="tl"/>
                </a:blipFill>
                <a:latin typeface="Arial Black"/>
              </a:rPr>
              <a:t>DIFFERENT </a:t>
            </a:r>
          </a:p>
          <a:p>
            <a:pPr algn="ctr"/>
            <a:r>
              <a:rPr lang="en-US" sz="3600" kern="10" dirty="0">
                <a:ln w="9525">
                  <a:round/>
                  <a:headEnd/>
                  <a:tailEnd/>
                </a:ln>
                <a:blipFill dpi="0" rotWithShape="0">
                  <a:blip r:embed="rId2"/>
                  <a:srcRect/>
                  <a:tile tx="0" ty="0" sx="100000" sy="100000" flip="none" algn="tl"/>
                </a:blipFill>
                <a:latin typeface="Arial Black"/>
              </a:rPr>
              <a:t>METHODS</a:t>
            </a:r>
          </a:p>
          <a:p>
            <a:pPr algn="ctr"/>
            <a:r>
              <a:rPr lang="en-US" sz="3600" kern="10" dirty="0">
                <a:ln w="9525">
                  <a:round/>
                  <a:headEnd/>
                  <a:tailEnd/>
                </a:ln>
                <a:blipFill dpi="0" rotWithShape="0">
                  <a:blip r:embed="rId2"/>
                  <a:srcRect/>
                  <a:tile tx="0" ty="0" sx="100000" sy="100000" flip="none" algn="tl"/>
                </a:blipFill>
                <a:latin typeface="Arial Black"/>
              </a:rPr>
              <a:t> OF </a:t>
            </a:r>
          </a:p>
          <a:p>
            <a:pPr algn="ctr"/>
            <a:r>
              <a:rPr lang="en-US" sz="3600" kern="10" dirty="0">
                <a:ln w="9525">
                  <a:round/>
                  <a:headEnd/>
                  <a:tailEnd/>
                </a:ln>
                <a:blipFill dpi="0" rotWithShape="0">
                  <a:blip r:embed="rId2"/>
                  <a:srcRect/>
                  <a:tile tx="0" ty="0" sx="100000" sy="100000" flip="none" algn="tl"/>
                </a:blipFill>
                <a:latin typeface="Arial Black"/>
              </a:rPr>
              <a:t>ARC WELDING</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1108"/>
          <p:cNvPicPr>
            <a:picLocks noChangeAspect="1" noChangeArrowheads="1"/>
          </p:cNvPicPr>
          <p:nvPr/>
        </p:nvPicPr>
        <p:blipFill>
          <a:blip r:embed="rId2" cstate="print">
            <a:lum contrast="12000"/>
          </a:blip>
          <a:srcRect r="38451"/>
          <a:stretch>
            <a:fillRect/>
          </a:stretch>
        </p:blipFill>
        <p:spPr bwMode="auto">
          <a:xfrm>
            <a:off x="3429000" y="3124200"/>
            <a:ext cx="5203825" cy="3490913"/>
          </a:xfrm>
          <a:prstGeom prst="rect">
            <a:avLst/>
          </a:prstGeom>
          <a:noFill/>
          <a:ln w="9525">
            <a:noFill/>
            <a:miter lim="800000"/>
            <a:headEnd/>
            <a:tailEnd/>
          </a:ln>
        </p:spPr>
      </p:pic>
      <p:sp>
        <p:nvSpPr>
          <p:cNvPr id="7171" name="Rectangle 3"/>
          <p:cNvSpPr>
            <a:spLocks noChangeArrowheads="1"/>
          </p:cNvSpPr>
          <p:nvPr/>
        </p:nvSpPr>
        <p:spPr bwMode="auto">
          <a:xfrm>
            <a:off x="274638" y="5316538"/>
            <a:ext cx="2976562" cy="1069975"/>
          </a:xfrm>
          <a:prstGeom prst="rect">
            <a:avLst/>
          </a:prstGeom>
          <a:noFill/>
          <a:ln w="9525">
            <a:noFill/>
            <a:miter lim="800000"/>
            <a:headEnd/>
            <a:tailEnd/>
          </a:ln>
        </p:spPr>
        <p:txBody>
          <a:bodyPr>
            <a:spAutoFit/>
          </a:bodyPr>
          <a:lstStyle/>
          <a:p>
            <a:pPr>
              <a:spcBef>
                <a:spcPct val="50000"/>
              </a:spcBef>
            </a:pPr>
            <a:r>
              <a:rPr lang="en-US" sz="1600" b="1">
                <a:solidFill>
                  <a:srgbClr val="CC0000"/>
                </a:solidFill>
                <a:latin typeface="BauerBodoni-Bold" charset="0"/>
              </a:rPr>
              <a:t>FIGURE </a:t>
            </a:r>
            <a:r>
              <a:rPr lang="en-US" sz="1600" b="1">
                <a:latin typeface="TimesTen-Roman" charset="0"/>
              </a:rPr>
              <a:t>Schematic cross-sectional representation showing the zones of a typical fusion weld.</a:t>
            </a:r>
          </a:p>
        </p:txBody>
      </p:sp>
      <p:sp>
        <p:nvSpPr>
          <p:cNvPr id="7172" name="Rectangle 4"/>
          <p:cNvSpPr>
            <a:spLocks noGrp="1" noChangeArrowheads="1"/>
          </p:cNvSpPr>
          <p:nvPr>
            <p:ph type="body" idx="1"/>
          </p:nvPr>
        </p:nvSpPr>
        <p:spPr>
          <a:xfrm>
            <a:off x="141288" y="528638"/>
            <a:ext cx="8840787" cy="3079750"/>
          </a:xfrm>
          <a:noFill/>
        </p:spPr>
        <p:txBody>
          <a:bodyPr/>
          <a:lstStyle/>
          <a:p>
            <a:pPr eaLnBrk="1" hangingPunct="1">
              <a:spcBef>
                <a:spcPct val="40000"/>
              </a:spcBef>
              <a:buClr>
                <a:srgbClr val="CC0000"/>
              </a:buClr>
              <a:buSzPct val="120000"/>
            </a:pPr>
            <a:r>
              <a:rPr lang="en-US" sz="2200" b="1" dirty="0" smtClean="0">
                <a:cs typeface="Times New Roman" pitchFamily="18" charset="0"/>
              </a:rPr>
              <a:t>The heat-affected zone is the narrow region of the base metal adjacent to the weld bead, which is </a:t>
            </a:r>
            <a:r>
              <a:rPr lang="en-US" sz="2200" b="1" dirty="0" err="1" smtClean="0">
                <a:cs typeface="Times New Roman" pitchFamily="18" charset="0"/>
              </a:rPr>
              <a:t>metallurgically</a:t>
            </a:r>
            <a:r>
              <a:rPr lang="en-US" sz="2200" b="1" dirty="0" smtClean="0">
                <a:cs typeface="Times New Roman" pitchFamily="18" charset="0"/>
              </a:rPr>
              <a:t> altered by the heat of welding</a:t>
            </a:r>
          </a:p>
          <a:p>
            <a:pPr eaLnBrk="1" hangingPunct="1">
              <a:spcBef>
                <a:spcPct val="40000"/>
              </a:spcBef>
              <a:buClr>
                <a:srgbClr val="CC0000"/>
              </a:buClr>
              <a:buSzPct val="120000"/>
            </a:pPr>
            <a:r>
              <a:rPr lang="en-US" sz="2200" b="1" dirty="0" smtClean="0">
                <a:cs typeface="Times New Roman" pitchFamily="18" charset="0"/>
              </a:rPr>
              <a:t>The heat-affected zone is usually the major source of metallurgical problems in welding</a:t>
            </a:r>
          </a:p>
          <a:p>
            <a:pPr eaLnBrk="1" hangingPunct="1">
              <a:spcBef>
                <a:spcPct val="40000"/>
              </a:spcBef>
              <a:buClr>
                <a:srgbClr val="CC0000"/>
              </a:buClr>
              <a:buSzPct val="120000"/>
            </a:pPr>
            <a:r>
              <a:rPr lang="en-US" sz="2200" b="1" dirty="0" smtClean="0">
                <a:cs typeface="Times New Roman" pitchFamily="18" charset="0"/>
              </a:rPr>
              <a:t>The width of the heat-affected zone depends on the amount of </a:t>
            </a:r>
            <a:r>
              <a:rPr lang="en-US" sz="2200" b="1" dirty="0" smtClean="0">
                <a:solidFill>
                  <a:srgbClr val="0000FF"/>
                </a:solidFill>
                <a:cs typeface="Times New Roman" pitchFamily="18" charset="0"/>
              </a:rPr>
              <a:t>heat input</a:t>
            </a:r>
            <a:r>
              <a:rPr lang="en-US" sz="2200" b="1" dirty="0" smtClean="0">
                <a:cs typeface="Times New Roman" pitchFamily="18" charset="0"/>
              </a:rPr>
              <a:t> during welding and increases with the heat input</a:t>
            </a:r>
          </a:p>
        </p:txBody>
      </p:sp>
      <p:sp>
        <p:nvSpPr>
          <p:cNvPr id="7173" name="Text Box 5"/>
          <p:cNvSpPr txBox="1">
            <a:spLocks noChangeArrowheads="1"/>
          </p:cNvSpPr>
          <p:nvPr/>
        </p:nvSpPr>
        <p:spPr bwMode="auto">
          <a:xfrm>
            <a:off x="1039813" y="0"/>
            <a:ext cx="7092950" cy="549275"/>
          </a:xfrm>
          <a:prstGeom prst="rect">
            <a:avLst/>
          </a:prstGeom>
          <a:noFill/>
          <a:ln w="9525">
            <a:noFill/>
            <a:miter lim="800000"/>
            <a:headEnd/>
            <a:tailEnd/>
          </a:ln>
        </p:spPr>
        <p:txBody>
          <a:bodyPr>
            <a:spAutoFit/>
          </a:bodyPr>
          <a:lstStyle/>
          <a:p>
            <a:pPr algn="ctr"/>
            <a:r>
              <a:rPr lang="en-US" sz="3000" b="1" dirty="0">
                <a:solidFill>
                  <a:srgbClr val="B80000"/>
                </a:solidFill>
                <a:cs typeface="Times New Roman" pitchFamily="18" charset="0"/>
              </a:rPr>
              <a:t>Heat-Affected Zone (</a:t>
            </a:r>
            <a:r>
              <a:rPr lang="en-US" sz="3000" b="1" dirty="0" smtClean="0">
                <a:solidFill>
                  <a:srgbClr val="B80000"/>
                </a:solidFill>
                <a:cs typeface="Times New Roman" pitchFamily="18" charset="0"/>
              </a:rPr>
              <a:t>HAZ) </a:t>
            </a:r>
            <a:endParaRPr lang="en-US" sz="3000" b="1" dirty="0">
              <a:solidFill>
                <a:srgbClr val="B80000"/>
              </a:solidFill>
              <a:cs typeface="Times New Roman" pitchFamily="18" charset="0"/>
            </a:endParaRPr>
          </a:p>
        </p:txBody>
      </p:sp>
      <p:sp>
        <p:nvSpPr>
          <p:cNvPr id="7174" name="Rectangle 6"/>
          <p:cNvSpPr>
            <a:spLocks noChangeArrowheads="1"/>
          </p:cNvSpPr>
          <p:nvPr/>
        </p:nvSpPr>
        <p:spPr bwMode="auto">
          <a:xfrm>
            <a:off x="298450" y="3670300"/>
            <a:ext cx="3068638" cy="1311275"/>
          </a:xfrm>
          <a:prstGeom prst="rect">
            <a:avLst/>
          </a:prstGeom>
          <a:noFill/>
          <a:ln w="9525">
            <a:noFill/>
            <a:miter lim="800000"/>
            <a:headEnd/>
            <a:tailEnd/>
          </a:ln>
        </p:spPr>
        <p:txBody>
          <a:bodyPr>
            <a:spAutoFit/>
          </a:bodyPr>
          <a:lstStyle/>
          <a:p>
            <a:pPr>
              <a:spcBef>
                <a:spcPct val="50000"/>
              </a:spcBef>
            </a:pPr>
            <a:r>
              <a:rPr lang="en-US" sz="2000" b="1">
                <a:cs typeface="Times New Roman" pitchFamily="18" charset="0"/>
              </a:rPr>
              <a:t>Generally, the heat-affected zone varies from 1.5 mm to 6.5 mm wide (0.06 in to 0.25 in)</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52400" y="76200"/>
            <a:ext cx="8385175" cy="533400"/>
          </a:xfrm>
        </p:spPr>
        <p:txBody>
          <a:bodyPr/>
          <a:lstStyle/>
          <a:p>
            <a:pPr algn="l" eaLnBrk="1" hangingPunct="1"/>
            <a:r>
              <a:rPr lang="en-US" sz="2800" b="1" u="sng" dirty="0" smtClean="0">
                <a:solidFill>
                  <a:schemeClr val="tx1"/>
                </a:solidFill>
                <a:latin typeface="Times New Roman" pitchFamily="18" charset="0"/>
                <a:cs typeface="Times New Roman" pitchFamily="18" charset="0"/>
              </a:rPr>
              <a:t>Shielded metal arc welding</a:t>
            </a:r>
            <a:r>
              <a:rPr lang="en-US" sz="2800" b="1" dirty="0" smtClean="0">
                <a:solidFill>
                  <a:schemeClr val="tx1"/>
                </a:solidFill>
                <a:latin typeface="Times New Roman" pitchFamily="18" charset="0"/>
                <a:cs typeface="Times New Roman" pitchFamily="18" charset="0"/>
              </a:rPr>
              <a:t> </a:t>
            </a:r>
          </a:p>
        </p:txBody>
      </p:sp>
      <p:sp>
        <p:nvSpPr>
          <p:cNvPr id="32771" name="Rectangle 3"/>
          <p:cNvSpPr>
            <a:spLocks noGrp="1" noChangeArrowheads="1"/>
          </p:cNvSpPr>
          <p:nvPr>
            <p:ph idx="1"/>
          </p:nvPr>
        </p:nvSpPr>
        <p:spPr>
          <a:xfrm>
            <a:off x="0" y="914400"/>
            <a:ext cx="9144000" cy="5638800"/>
          </a:xfrm>
        </p:spPr>
        <p:txBody>
          <a:bodyPr/>
          <a:lstStyle/>
          <a:p>
            <a:pPr eaLnBrk="1" hangingPunct="1">
              <a:lnSpc>
                <a:spcPct val="80000"/>
              </a:lnSpc>
              <a:buNone/>
            </a:pPr>
            <a:r>
              <a:rPr lang="en-US" sz="2400" dirty="0" smtClean="0">
                <a:latin typeface="Times New Roman" pitchFamily="18" charset="0"/>
                <a:cs typeface="Times New Roman" pitchFamily="18" charset="0"/>
              </a:rPr>
              <a:t>One of the most common types of arc welding is Shielded metal arc </a:t>
            </a:r>
          </a:p>
          <a:p>
            <a:pPr eaLnBrk="1" hangingPunct="1">
              <a:lnSpc>
                <a:spcPct val="80000"/>
              </a:lnSpc>
              <a:buNone/>
            </a:pPr>
            <a:r>
              <a:rPr lang="en-US" sz="2400" dirty="0" smtClean="0">
                <a:latin typeface="Times New Roman" pitchFamily="18" charset="0"/>
                <a:cs typeface="Times New Roman" pitchFamily="18" charset="0"/>
              </a:rPr>
              <a:t>welding (SMAW), which is also known as </a:t>
            </a:r>
            <a:r>
              <a:rPr lang="en-US" sz="2400" b="1" i="1" dirty="0" smtClean="0">
                <a:latin typeface="Times New Roman" pitchFamily="18" charset="0"/>
                <a:cs typeface="Times New Roman" pitchFamily="18" charset="0"/>
              </a:rPr>
              <a:t>Manual metal arc welding </a:t>
            </a:r>
          </a:p>
          <a:p>
            <a:pPr eaLnBrk="1" hangingPunct="1">
              <a:lnSpc>
                <a:spcPct val="80000"/>
              </a:lnSpc>
              <a:buNone/>
            </a:pPr>
            <a:r>
              <a:rPr lang="en-US" sz="2400" b="1" i="1" dirty="0" smtClean="0">
                <a:latin typeface="Times New Roman" pitchFamily="18" charset="0"/>
                <a:cs typeface="Times New Roman" pitchFamily="18" charset="0"/>
              </a:rPr>
              <a:t>(MMA) or stick welding</a:t>
            </a:r>
            <a:r>
              <a:rPr lang="en-US" sz="2400" dirty="0" smtClean="0">
                <a:latin typeface="Times New Roman" pitchFamily="18" charset="0"/>
                <a:cs typeface="Times New Roman" pitchFamily="18" charset="0"/>
              </a:rPr>
              <a:t>.</a:t>
            </a:r>
          </a:p>
          <a:p>
            <a:pPr eaLnBrk="1" hangingPunct="1">
              <a:lnSpc>
                <a:spcPct val="80000"/>
              </a:lnSpc>
              <a:buNone/>
            </a:pPr>
            <a:endParaRPr lang="en-US" sz="1000" dirty="0" smtClean="0">
              <a:latin typeface="Times New Roman" pitchFamily="18" charset="0"/>
              <a:cs typeface="Times New Roman" pitchFamily="18" charset="0"/>
            </a:endParaRPr>
          </a:p>
          <a:p>
            <a:pPr eaLnBrk="1" hangingPunct="1">
              <a:lnSpc>
                <a:spcPct val="80000"/>
              </a:lnSpc>
              <a:buNone/>
            </a:pPr>
            <a:r>
              <a:rPr lang="en-US" sz="2400" dirty="0" smtClean="0">
                <a:latin typeface="Times New Roman" pitchFamily="18" charset="0"/>
                <a:cs typeface="Times New Roman" pitchFamily="18" charset="0"/>
              </a:rPr>
              <a:t> Electric current is used to strike an arc between the base material and </a:t>
            </a:r>
          </a:p>
          <a:p>
            <a:pPr eaLnBrk="1" hangingPunct="1">
              <a:lnSpc>
                <a:spcPct val="80000"/>
              </a:lnSpc>
              <a:buNone/>
            </a:pPr>
            <a:r>
              <a:rPr lang="en-US" sz="2400" dirty="0" smtClean="0">
                <a:latin typeface="Times New Roman" pitchFamily="18" charset="0"/>
                <a:cs typeface="Times New Roman" pitchFamily="18" charset="0"/>
              </a:rPr>
              <a:t> consumable electrode rod.</a:t>
            </a:r>
          </a:p>
          <a:p>
            <a:pPr eaLnBrk="1" hangingPunct="1">
              <a:lnSpc>
                <a:spcPct val="80000"/>
              </a:lnSpc>
              <a:buNone/>
            </a:pPr>
            <a:endParaRPr lang="en-US" sz="1000" dirty="0" smtClean="0">
              <a:latin typeface="Times New Roman" pitchFamily="18" charset="0"/>
              <a:cs typeface="Times New Roman" pitchFamily="18" charset="0"/>
            </a:endParaRPr>
          </a:p>
          <a:p>
            <a:pPr eaLnBrk="1" hangingPunct="1">
              <a:lnSpc>
                <a:spcPct val="80000"/>
              </a:lnSpc>
              <a:buNone/>
            </a:pPr>
            <a:r>
              <a:rPr lang="en-US" sz="2400" dirty="0" smtClean="0">
                <a:latin typeface="Times New Roman" pitchFamily="18" charset="0"/>
                <a:cs typeface="Times New Roman" pitchFamily="18" charset="0"/>
              </a:rPr>
              <a:t> The electrode core itself acts as filler material. The process is very </a:t>
            </a:r>
          </a:p>
          <a:p>
            <a:pPr eaLnBrk="1" hangingPunct="1">
              <a:lnSpc>
                <a:spcPct val="80000"/>
              </a:lnSpc>
              <a:buNone/>
            </a:pPr>
            <a:r>
              <a:rPr lang="en-US" sz="2400" dirty="0" smtClean="0">
                <a:latin typeface="Times New Roman" pitchFamily="18" charset="0"/>
                <a:cs typeface="Times New Roman" pitchFamily="18" charset="0"/>
              </a:rPr>
              <a:t> versatile, requiring little operator training and inexpensive equipment.</a:t>
            </a:r>
          </a:p>
          <a:p>
            <a:pPr eaLnBrk="1" hangingPunct="1">
              <a:lnSpc>
                <a:spcPct val="80000"/>
              </a:lnSpc>
              <a:buNone/>
            </a:pPr>
            <a:endParaRPr lang="en-US" sz="2400" dirty="0" smtClean="0">
              <a:latin typeface="Times New Roman" pitchFamily="18" charset="0"/>
              <a:cs typeface="Times New Roman" pitchFamily="18" charset="0"/>
            </a:endParaRPr>
          </a:p>
          <a:p>
            <a:pPr eaLnBrk="1" hangingPunct="1">
              <a:lnSpc>
                <a:spcPct val="80000"/>
              </a:lnSpc>
              <a:buNone/>
            </a:pPr>
            <a:r>
              <a:rPr lang="en-US" sz="2400" dirty="0" smtClean="0">
                <a:latin typeface="Times New Roman" pitchFamily="18" charset="0"/>
                <a:cs typeface="Times New Roman" pitchFamily="18" charset="0"/>
              </a:rPr>
              <a:t>Weld times are rather slow, since the consumable electrodes must be </a:t>
            </a:r>
          </a:p>
          <a:p>
            <a:pPr eaLnBrk="1" hangingPunct="1">
              <a:lnSpc>
                <a:spcPct val="80000"/>
              </a:lnSpc>
              <a:buNone/>
            </a:pPr>
            <a:r>
              <a:rPr lang="en-US" sz="2400" dirty="0" smtClean="0">
                <a:latin typeface="Times New Roman" pitchFamily="18" charset="0"/>
                <a:cs typeface="Times New Roman" pitchFamily="18" charset="0"/>
              </a:rPr>
              <a:t>frequently replaced and because slag, the residue from the flux, </a:t>
            </a:r>
          </a:p>
          <a:p>
            <a:pPr eaLnBrk="1" hangingPunct="1">
              <a:lnSpc>
                <a:spcPct val="80000"/>
              </a:lnSpc>
              <a:buNone/>
            </a:pPr>
            <a:r>
              <a:rPr lang="en-US" sz="2400" dirty="0" smtClean="0">
                <a:latin typeface="Times New Roman" pitchFamily="18" charset="0"/>
                <a:cs typeface="Times New Roman" pitchFamily="18" charset="0"/>
              </a:rPr>
              <a:t>must be chipped away after welding </a:t>
            </a:r>
          </a:p>
          <a:p>
            <a:pPr eaLnBrk="1" hangingPunct="1">
              <a:lnSpc>
                <a:spcPct val="80000"/>
              </a:lnSpc>
              <a:buNone/>
            </a:pPr>
            <a:endParaRPr lang="en-US" sz="1000" dirty="0" smtClean="0">
              <a:latin typeface="Times New Roman" pitchFamily="18" charset="0"/>
              <a:cs typeface="Times New Roman" pitchFamily="18" charset="0"/>
            </a:endParaRPr>
          </a:p>
          <a:p>
            <a:pPr eaLnBrk="1" hangingPunct="1">
              <a:lnSpc>
                <a:spcPct val="80000"/>
              </a:lnSpc>
              <a:buNone/>
            </a:pPr>
            <a:r>
              <a:rPr lang="en-US" sz="2400" dirty="0" smtClean="0">
                <a:latin typeface="Times New Roman" pitchFamily="18" charset="0"/>
                <a:cs typeface="Times New Roman" pitchFamily="18" charset="0"/>
              </a:rPr>
              <a:t>The versatility of the method makes it popular in a number of </a:t>
            </a:r>
          </a:p>
          <a:p>
            <a:pPr eaLnBrk="1" hangingPunct="1">
              <a:lnSpc>
                <a:spcPct val="80000"/>
              </a:lnSpc>
              <a:buNone/>
            </a:pPr>
            <a:r>
              <a:rPr lang="en-US" sz="2400" dirty="0" smtClean="0">
                <a:latin typeface="Times New Roman" pitchFamily="18" charset="0"/>
                <a:cs typeface="Times New Roman" pitchFamily="18" charset="0"/>
              </a:rPr>
              <a:t>applications, including repair work and construction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arc welding"/>
          <p:cNvPicPr>
            <a:picLocks noChangeAspect="1" noChangeArrowheads="1"/>
          </p:cNvPicPr>
          <p:nvPr/>
        </p:nvPicPr>
        <p:blipFill>
          <a:blip r:embed="rId2" cstate="print"/>
          <a:srcRect/>
          <a:stretch>
            <a:fillRect/>
          </a:stretch>
        </p:blipFill>
        <p:spPr bwMode="auto">
          <a:xfrm>
            <a:off x="228600" y="228600"/>
            <a:ext cx="8686800" cy="4800600"/>
          </a:xfrm>
          <a:prstGeom prst="rect">
            <a:avLst/>
          </a:prstGeom>
          <a:noFill/>
          <a:ln w="9525">
            <a:noFill/>
            <a:miter lim="800000"/>
            <a:headEnd/>
            <a:tailEnd/>
          </a:ln>
        </p:spPr>
      </p:pic>
      <p:sp>
        <p:nvSpPr>
          <p:cNvPr id="33795" name="Text Box 3"/>
          <p:cNvSpPr txBox="1">
            <a:spLocks noChangeArrowheads="1"/>
          </p:cNvSpPr>
          <p:nvPr/>
        </p:nvSpPr>
        <p:spPr bwMode="auto">
          <a:xfrm>
            <a:off x="2209800" y="5105400"/>
            <a:ext cx="4343400" cy="400110"/>
          </a:xfrm>
          <a:prstGeom prst="rect">
            <a:avLst/>
          </a:prstGeom>
          <a:noFill/>
          <a:ln w="9525">
            <a:noFill/>
            <a:miter lim="800000"/>
            <a:headEnd/>
            <a:tailEnd/>
          </a:ln>
        </p:spPr>
        <p:txBody>
          <a:bodyPr>
            <a:spAutoFit/>
          </a:bodyPr>
          <a:lstStyle/>
          <a:p>
            <a:pPr algn="ctr">
              <a:spcBef>
                <a:spcPct val="50000"/>
              </a:spcBef>
            </a:pPr>
            <a:r>
              <a:rPr lang="en-US" sz="2000" i="1" dirty="0">
                <a:latin typeface="Times New Roman" pitchFamily="18" charset="0"/>
              </a:rPr>
              <a:t>Shielded Metal Arc Welding</a:t>
            </a:r>
          </a:p>
        </p:txBody>
      </p:sp>
      <p:sp>
        <p:nvSpPr>
          <p:cNvPr id="33796" name="Rectangle 4"/>
          <p:cNvSpPr>
            <a:spLocks noChangeArrowheads="1"/>
          </p:cNvSpPr>
          <p:nvPr/>
        </p:nvSpPr>
        <p:spPr bwMode="auto">
          <a:xfrm>
            <a:off x="228600" y="5546725"/>
            <a:ext cx="8534400" cy="1015663"/>
          </a:xfrm>
          <a:prstGeom prst="rect">
            <a:avLst/>
          </a:prstGeom>
          <a:noFill/>
          <a:ln w="9525">
            <a:noFill/>
            <a:miter lim="800000"/>
            <a:headEnd/>
            <a:tailEnd/>
          </a:ln>
        </p:spPr>
        <p:txBody>
          <a:bodyPr>
            <a:spAutoFit/>
          </a:bodyPr>
          <a:lstStyle/>
          <a:p>
            <a:pPr>
              <a:spcBef>
                <a:spcPct val="50000"/>
              </a:spcBef>
            </a:pPr>
            <a:r>
              <a:rPr lang="en-US" sz="2000" dirty="0">
                <a:latin typeface="Times New Roman" pitchFamily="18" charset="0"/>
                <a:cs typeface="Times New Roman" pitchFamily="18" charset="0"/>
              </a:rPr>
              <a:t>From the figure a slag can be seen.  This slag combines with the electrode coating and forms a protective barrier for the weld.  This barrier protects the weld from the outside air and keeps out </a:t>
            </a:r>
            <a:r>
              <a:rPr lang="en-US" sz="2000" dirty="0" smtClean="0">
                <a:latin typeface="Times New Roman" pitchFamily="18" charset="0"/>
                <a:cs typeface="Times New Roman" pitchFamily="18" charset="0"/>
              </a:rPr>
              <a:t>contaminates.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5" descr="Shielded metal arc welding">
            <a:hlinkClick r:id="rId2" tooltip="Shielded metal arc welding"/>
          </p:cNvPr>
          <p:cNvPicPr>
            <a:picLocks noChangeAspect="1" noChangeArrowheads="1"/>
          </p:cNvPicPr>
          <p:nvPr/>
        </p:nvPicPr>
        <p:blipFill>
          <a:blip r:embed="rId3" cstate="print"/>
          <a:srcRect/>
          <a:stretch>
            <a:fillRect/>
          </a:stretch>
        </p:blipFill>
        <p:spPr bwMode="auto">
          <a:xfrm>
            <a:off x="4343400" y="0"/>
            <a:ext cx="4800600" cy="2914650"/>
          </a:xfrm>
          <a:prstGeom prst="rect">
            <a:avLst/>
          </a:prstGeom>
          <a:noFill/>
          <a:ln w="9525">
            <a:noFill/>
            <a:miter lim="800000"/>
            <a:headEnd/>
            <a:tailEnd/>
          </a:ln>
        </p:spPr>
      </p:pic>
      <p:sp>
        <p:nvSpPr>
          <p:cNvPr id="3" name="Rectangle 2"/>
          <p:cNvSpPr txBox="1">
            <a:spLocks noChangeArrowheads="1"/>
          </p:cNvSpPr>
          <p:nvPr/>
        </p:nvSpPr>
        <p:spPr>
          <a:xfrm>
            <a:off x="4724400" y="3124200"/>
            <a:ext cx="4038600" cy="1143000"/>
          </a:xfrm>
          <a:prstGeom prst="rect">
            <a:avLst/>
          </a:prstGeom>
        </p:spPr>
        <p:txBody>
          <a:bodyP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0" cap="none" spc="0" normalizeH="0" baseline="0" noProof="0" dirty="0" smtClean="0">
                <a:ln>
                  <a:noFill/>
                </a:ln>
                <a:solidFill>
                  <a:schemeClr val="tx2"/>
                </a:solidFill>
                <a:effectLst/>
                <a:uLnTx/>
                <a:uFillTx/>
                <a:latin typeface="+mj-lt"/>
                <a:ea typeface="+mj-ea"/>
                <a:cs typeface="+mj-cs"/>
              </a:rPr>
              <a:t>Examples of SMAW Welds</a:t>
            </a:r>
            <a:endParaRPr kumimoji="0" lang="en-US" sz="4400" b="1" i="0" u="none" strike="noStrike" kern="0" cap="none" spc="0" normalizeH="0" baseline="0" noProof="0" dirty="0">
              <a:ln>
                <a:noFill/>
              </a:ln>
              <a:solidFill>
                <a:schemeClr val="tx2"/>
              </a:solidFill>
              <a:effectLst/>
              <a:uLnTx/>
              <a:uFillTx/>
              <a:latin typeface="+mj-lt"/>
              <a:ea typeface="+mj-ea"/>
              <a:cs typeface="+mj-cs"/>
            </a:endParaRPr>
          </a:p>
        </p:txBody>
      </p:sp>
      <p:pic>
        <p:nvPicPr>
          <p:cNvPr id="4" name="Picture 5" descr="diagram7stick"/>
          <p:cNvPicPr>
            <a:picLocks noChangeAspect="1" noChangeArrowheads="1"/>
          </p:cNvPicPr>
          <p:nvPr/>
        </p:nvPicPr>
        <p:blipFill>
          <a:blip r:embed="rId4" cstate="print"/>
          <a:srcRect/>
          <a:stretch>
            <a:fillRect/>
          </a:stretch>
        </p:blipFill>
        <p:spPr bwMode="auto">
          <a:xfrm>
            <a:off x="0" y="0"/>
            <a:ext cx="42672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49270" y="234850"/>
            <a:ext cx="9094730" cy="707886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rPr>
              <a:t>CARBON</a:t>
            </a:r>
            <a:r>
              <a:rPr kumimoji="0" lang="en-US" sz="2400" b="1" i="0" u="sng" strike="noStrike" cap="none" normalizeH="0" dirty="0" smtClean="0">
                <a:ln>
                  <a:noFill/>
                </a:ln>
                <a:solidFill>
                  <a:srgbClr val="3A2A34"/>
                </a:solidFill>
                <a:effectLst/>
                <a:latin typeface="Times New Roman" pitchFamily="18" charset="0"/>
                <a:ea typeface="Calibri" pitchFamily="34" charset="0"/>
                <a:cs typeface="Times New Roman" pitchFamily="18" charset="0"/>
              </a:rPr>
              <a:t> ARC WELDING</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1" i="0" u="sng" strike="noStrike" cap="none" normalizeH="0" dirty="0" smtClean="0">
              <a:ln>
                <a:noFill/>
              </a:ln>
              <a:solidFill>
                <a:srgbClr val="3A2A34"/>
              </a:solidFill>
              <a:effectLst/>
              <a:latin typeface="Times New Roman" pitchFamily="18" charset="0"/>
              <a:ea typeface="Calibri" pitchFamily="34"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rPr>
              <a:t>Carbon arc</a:t>
            </a:r>
            <a:r>
              <a:rPr kumimoji="0" lang="en-US" sz="2000" b="0" i="0"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rPr>
              <a:t> is an old welding method which uses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rPr>
              <a:t>relatively low voltage, high amperage electricity to</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rPr>
              <a:t> heat metal when an arc is established between a</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rPr>
              <a:t>carbon electrode and the work (single-carbon arc)</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rPr>
              <a:t> or between two such  electrodes (twin-carbon arc).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rPr>
              <a:t>Carbon arc welding is also used for metal removal</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rPr>
              <a:t> rather than metal joining. </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1" i="1"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1"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rPr>
              <a:t>Single-carbon arc welding, utilizes a DC power source, usually connected with  the straight polarity.</a:t>
            </a:r>
            <a:r>
              <a:rPr kumimoji="0" lang="en-US" sz="2000" b="0" i="0"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sz="800" dirty="0" smtClean="0">
              <a:solidFill>
                <a:srgbClr val="3A2A34"/>
              </a:solidFill>
              <a:latin typeface="Times New Roman"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rPr>
              <a:t>A problem with single-carbon welding was the likelihood of the weld puddle being contaminated by bits of carbon from the electrode. </a:t>
            </a:r>
          </a:p>
          <a:p>
            <a:pPr marL="0" marR="0" lvl="0" indent="0" algn="l" defTabSz="914400" rtl="0" eaLnBrk="0" fontAlgn="base" latinLnBrk="0" hangingPunct="0">
              <a:lnSpc>
                <a:spcPct val="100000"/>
              </a:lnSpc>
              <a:spcBef>
                <a:spcPct val="0"/>
              </a:spcBef>
              <a:spcAft>
                <a:spcPct val="0"/>
              </a:spcAft>
              <a:buClrTx/>
              <a:buSzTx/>
              <a:buFontTx/>
              <a:buNone/>
              <a:tabLst/>
            </a:pPr>
            <a:endParaRPr lang="en-US" sz="800" dirty="0" smtClean="0">
              <a:solidFill>
                <a:srgbClr val="3A2A34"/>
              </a:solidFill>
              <a:latin typeface="Times New Roman"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rPr>
              <a:t>Twin-carbon arc</a:t>
            </a:r>
            <a:r>
              <a:rPr kumimoji="0" lang="en-US" sz="2000" b="0" i="0"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rPr>
              <a:t> have two arms which affix the twin electrodes, at some</a:t>
            </a:r>
            <a:r>
              <a:rPr kumimoji="0" lang="en-US" sz="2000" b="0" i="0" u="none" strike="noStrike" cap="none" normalizeH="0" dirty="0" smtClean="0">
                <a:ln>
                  <a:noFill/>
                </a:ln>
                <a:solidFill>
                  <a:srgbClr val="3A2A34"/>
                </a:solidFill>
                <a:effectLst/>
                <a:latin typeface="Times New Roman" pitchFamily="18" charset="0"/>
                <a:ea typeface="Calibri" pitchFamily="34" charset="0"/>
                <a:cs typeface="Times New Roman" pitchFamily="18" charset="0"/>
              </a:rPr>
              <a:t> </a:t>
            </a:r>
            <a:r>
              <a:rPr kumimoji="0" lang="en-US" sz="2000" b="0" i="0"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rPr>
              <a:t>angles  to each other. </a:t>
            </a:r>
            <a:endParaRPr kumimoji="0" lang="en-US" sz="2000" b="0" i="0" u="none" strike="noStrike" cap="none" normalizeH="0" dirty="0" smtClean="0">
              <a:ln>
                <a:noFill/>
              </a:ln>
              <a:solidFill>
                <a:srgbClr val="3A2A34"/>
              </a:solidFill>
              <a:effectLst/>
              <a:latin typeface="Times New Roman"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800" baseline="0" dirty="0" smtClean="0">
              <a:solidFill>
                <a:srgbClr val="3A2A34"/>
              </a:solidFill>
              <a:latin typeface="Times New Roman"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1"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rPr>
              <a:t>The operator manipulates the moving arms to touch the electrode tips together momentarily to initiate current flow, then moves them apart to achieve the desired gap</a:t>
            </a:r>
            <a:r>
              <a:rPr kumimoji="0" lang="en-US" sz="2000" b="0" i="0"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rPr>
              <a:t>. </a:t>
            </a:r>
            <a:r>
              <a:rPr kumimoji="0" lang="en-US" sz="2000" b="1" i="1"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rPr>
              <a:t>The resultant electric arc across the gap serves as a heat source to bring the </a:t>
            </a:r>
            <a:r>
              <a:rPr kumimoji="0" lang="en-US" sz="2000" b="1" i="1" u="none" strike="noStrike" cap="none" normalizeH="0" baseline="0" dirty="0" err="1" smtClean="0">
                <a:ln>
                  <a:noFill/>
                </a:ln>
                <a:solidFill>
                  <a:srgbClr val="3A2A34"/>
                </a:solidFill>
                <a:effectLst/>
                <a:latin typeface="Times New Roman" pitchFamily="18" charset="0"/>
                <a:ea typeface="Calibri" pitchFamily="34" charset="0"/>
                <a:cs typeface="Times New Roman" pitchFamily="18" charset="0"/>
              </a:rPr>
              <a:t>workpiece</a:t>
            </a:r>
            <a:r>
              <a:rPr kumimoji="0" lang="en-US" sz="2000" b="1" i="1"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rPr>
              <a:t> to a temperature at which filler rod can be added. </a:t>
            </a:r>
            <a:br>
              <a:rPr kumimoji="0" lang="en-US" sz="2000" b="1" i="1"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rPr>
            </a:br>
            <a:r>
              <a:rPr kumimoji="0" lang="en-US" sz="2000" b="0" i="0"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rPr>
              <a:t/>
            </a:r>
            <a:br>
              <a:rPr kumimoji="0" lang="en-US" sz="2000" b="0" i="0" u="none" strike="noStrike" cap="none" normalizeH="0" baseline="0" dirty="0" smtClean="0">
                <a:ln>
                  <a:noFill/>
                </a:ln>
                <a:solidFill>
                  <a:srgbClr val="3A2A34"/>
                </a:solidFill>
                <a:effectLst/>
                <a:latin typeface="Times New Roman" pitchFamily="18" charset="0"/>
                <a:ea typeface="Calibri" pitchFamily="34" charset="0"/>
                <a:cs typeface="Times New Roman" pitchFamily="18" charset="0"/>
              </a:rPr>
            </a:b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5410200" y="304800"/>
            <a:ext cx="3592285"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990600" y="0"/>
            <a:ext cx="6553200" cy="655637"/>
          </a:xfrm>
        </p:spPr>
        <p:txBody>
          <a:bodyPr/>
          <a:lstStyle/>
          <a:p>
            <a:pPr algn="l" eaLnBrk="1" hangingPunct="1"/>
            <a:r>
              <a:rPr lang="en-US" sz="2800" b="1" u="sng" dirty="0" smtClean="0">
                <a:solidFill>
                  <a:schemeClr val="tx1"/>
                </a:solidFill>
                <a:latin typeface="Times New Roman" pitchFamily="18" charset="0"/>
                <a:cs typeface="Times New Roman" pitchFamily="18" charset="0"/>
              </a:rPr>
              <a:t>GAS METAL ARC WELDING (MIG)</a:t>
            </a:r>
          </a:p>
        </p:txBody>
      </p:sp>
      <p:sp>
        <p:nvSpPr>
          <p:cNvPr id="35843" name="Rectangle 3"/>
          <p:cNvSpPr>
            <a:spLocks noGrp="1" noChangeArrowheads="1"/>
          </p:cNvSpPr>
          <p:nvPr>
            <p:ph idx="1"/>
          </p:nvPr>
        </p:nvSpPr>
        <p:spPr>
          <a:xfrm>
            <a:off x="0" y="1219200"/>
            <a:ext cx="8915400" cy="5638800"/>
          </a:xfrm>
        </p:spPr>
        <p:txBody>
          <a:bodyPr/>
          <a:lstStyle/>
          <a:p>
            <a:pPr eaLnBrk="1" hangingPunct="1">
              <a:lnSpc>
                <a:spcPct val="90000"/>
              </a:lnSpc>
            </a:pPr>
            <a:r>
              <a:rPr lang="en-US" sz="2400" dirty="0" smtClean="0">
                <a:latin typeface="Times New Roman" pitchFamily="18" charset="0"/>
                <a:cs typeface="Times New Roman" pitchFamily="18" charset="0"/>
              </a:rPr>
              <a:t>(GMAW), also known as metal inert gas (MIG) welding, is a semi-automatic or automatic welding process that uses a continuous wire feed as an electrode and an inert or semi-inert gas mixture to protect the weld from contamination. </a:t>
            </a:r>
          </a:p>
          <a:p>
            <a:pPr eaLnBrk="1" hangingPunct="1">
              <a:lnSpc>
                <a:spcPct val="90000"/>
              </a:lnSpc>
            </a:pPr>
            <a:endParaRPr lang="en-US" sz="2400" dirty="0" smtClean="0">
              <a:latin typeface="Times New Roman" pitchFamily="18" charset="0"/>
              <a:cs typeface="Times New Roman" pitchFamily="18" charset="0"/>
            </a:endParaRPr>
          </a:p>
          <a:p>
            <a:pPr eaLnBrk="1" hangingPunct="1">
              <a:lnSpc>
                <a:spcPct val="90000"/>
              </a:lnSpc>
            </a:pPr>
            <a:r>
              <a:rPr lang="en-US" sz="2400" dirty="0" smtClean="0">
                <a:latin typeface="Times New Roman" pitchFamily="18" charset="0"/>
                <a:cs typeface="Times New Roman" pitchFamily="18" charset="0"/>
              </a:rPr>
              <a:t>Since the electrode is continuous, welding speeds are greater for GMAW than for SMAW.</a:t>
            </a:r>
          </a:p>
          <a:p>
            <a:pPr eaLnBrk="1" hangingPunct="1">
              <a:lnSpc>
                <a:spcPct val="90000"/>
              </a:lnSpc>
            </a:pPr>
            <a:endParaRPr lang="en-US" sz="2400" dirty="0" smtClean="0">
              <a:latin typeface="Times New Roman" pitchFamily="18" charset="0"/>
              <a:cs typeface="Times New Roman" pitchFamily="18" charset="0"/>
            </a:endParaRPr>
          </a:p>
          <a:p>
            <a:pPr eaLnBrk="1" hangingPunct="1">
              <a:lnSpc>
                <a:spcPct val="90000"/>
              </a:lnSpc>
            </a:pPr>
            <a:r>
              <a:rPr lang="en-US" sz="2400" dirty="0" smtClean="0">
                <a:latin typeface="Times New Roman" pitchFamily="18" charset="0"/>
                <a:cs typeface="Times New Roman" pitchFamily="18" charset="0"/>
              </a:rPr>
              <a:t> However, because of the additional equipment, the process is less portable and versatile, but still useful for industrial applications. </a:t>
            </a:r>
          </a:p>
          <a:p>
            <a:pPr eaLnBrk="1" hangingPunct="1">
              <a:lnSpc>
                <a:spcPct val="90000"/>
              </a:lnSpc>
            </a:pPr>
            <a:r>
              <a:rPr lang="en-US" sz="2400" dirty="0" smtClean="0">
                <a:latin typeface="Times New Roman" pitchFamily="18" charset="0"/>
                <a:cs typeface="Times New Roman" pitchFamily="18" charset="0"/>
              </a:rPr>
              <a:t>The process can be applied to a wide variety of metals, both ferrous and non-ferrous.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gas shielded arc welding"/>
          <p:cNvPicPr>
            <a:picLocks noChangeAspect="1" noChangeArrowheads="1"/>
          </p:cNvPicPr>
          <p:nvPr/>
        </p:nvPicPr>
        <p:blipFill>
          <a:blip r:embed="rId2" cstate="print"/>
          <a:srcRect/>
          <a:stretch>
            <a:fillRect/>
          </a:stretch>
        </p:blipFill>
        <p:spPr bwMode="auto">
          <a:xfrm>
            <a:off x="149061" y="990600"/>
            <a:ext cx="4499139" cy="2971800"/>
          </a:xfrm>
          <a:prstGeom prst="rect">
            <a:avLst/>
          </a:prstGeom>
          <a:noFill/>
          <a:ln w="9525">
            <a:noFill/>
            <a:miter lim="800000"/>
            <a:headEnd/>
            <a:tailEnd/>
          </a:ln>
        </p:spPr>
      </p:pic>
      <p:sp>
        <p:nvSpPr>
          <p:cNvPr id="36867" name="Text Box 3"/>
          <p:cNvSpPr txBox="1">
            <a:spLocks noChangeArrowheads="1"/>
          </p:cNvSpPr>
          <p:nvPr/>
        </p:nvSpPr>
        <p:spPr bwMode="auto">
          <a:xfrm>
            <a:off x="2803525" y="4648200"/>
            <a:ext cx="3292475" cy="457200"/>
          </a:xfrm>
          <a:prstGeom prst="rect">
            <a:avLst/>
          </a:prstGeom>
          <a:noFill/>
          <a:ln w="9525">
            <a:noFill/>
            <a:miter lim="800000"/>
            <a:headEnd/>
            <a:tailEnd/>
          </a:ln>
        </p:spPr>
        <p:txBody>
          <a:bodyPr>
            <a:spAutoFit/>
          </a:bodyPr>
          <a:lstStyle/>
          <a:p>
            <a:r>
              <a:rPr lang="en-US" sz="2400" dirty="0">
                <a:latin typeface="Times New Roman" pitchFamily="18" charset="0"/>
              </a:rPr>
              <a:t>Gas Metal Arc Welding</a:t>
            </a:r>
          </a:p>
        </p:txBody>
      </p:sp>
      <p:pic>
        <p:nvPicPr>
          <p:cNvPr id="4" name="Picture 2"/>
          <p:cNvPicPr>
            <a:picLocks noChangeAspect="1" noChangeArrowheads="1"/>
          </p:cNvPicPr>
          <p:nvPr/>
        </p:nvPicPr>
        <p:blipFill>
          <a:blip r:embed="rId3" cstate="print">
            <a:lum contrast="30000"/>
          </a:blip>
          <a:srcRect/>
          <a:stretch>
            <a:fillRect/>
          </a:stretch>
        </p:blipFill>
        <p:spPr bwMode="auto">
          <a:xfrm>
            <a:off x="4800600" y="648404"/>
            <a:ext cx="4181475" cy="3839459"/>
          </a:xfrm>
          <a:prstGeom prst="rect">
            <a:avLst/>
          </a:prstGeom>
          <a:solidFill>
            <a:srgbClr val="FFFFFF"/>
          </a:solidFill>
          <a:ln w="9525">
            <a:noFill/>
            <a:miter lim="800000"/>
            <a:headEnd/>
            <a:tailEnd/>
          </a:ln>
        </p:spPr>
      </p:pic>
      <p:sp>
        <p:nvSpPr>
          <p:cNvPr id="5" name="Text Box 3"/>
          <p:cNvSpPr txBox="1">
            <a:spLocks noChangeArrowheads="1"/>
          </p:cNvSpPr>
          <p:nvPr/>
        </p:nvSpPr>
        <p:spPr bwMode="auto">
          <a:xfrm>
            <a:off x="304800" y="5257800"/>
            <a:ext cx="8686800" cy="990600"/>
          </a:xfrm>
          <a:prstGeom prst="rect">
            <a:avLst/>
          </a:prstGeom>
          <a:noFill/>
          <a:ln w="9525">
            <a:noFill/>
            <a:miter lim="800000"/>
            <a:headEnd/>
            <a:tailEnd/>
          </a:ln>
        </p:spPr>
        <p:txBody>
          <a:bodyPr/>
          <a:lstStyle/>
          <a:p>
            <a:pPr>
              <a:spcBef>
                <a:spcPct val="50000"/>
              </a:spcBef>
            </a:pPr>
            <a:r>
              <a:rPr lang="en-US" sz="2200" dirty="0">
                <a:latin typeface="Times New Roman" pitchFamily="18" charset="0"/>
              </a:rPr>
              <a:t>The heat is produced by an electric arc between the continuously fed metal electrode and the base metal. Both the base metal and the filler are melt. The weld area is protected by inert shield gases.</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srcRect/>
          <a:stretch>
            <a:fillRect/>
          </a:stretch>
        </p:blipFill>
        <p:spPr bwMode="auto">
          <a:xfrm>
            <a:off x="381000" y="1828800"/>
            <a:ext cx="8448675" cy="4876800"/>
          </a:xfrm>
          <a:prstGeom prst="rect">
            <a:avLst/>
          </a:prstGeom>
          <a:noFill/>
          <a:ln w="9525">
            <a:noFill/>
            <a:miter lim="800000"/>
            <a:headEnd/>
            <a:tailEnd/>
          </a:ln>
        </p:spPr>
      </p:pic>
      <p:sp>
        <p:nvSpPr>
          <p:cNvPr id="38915" name="Text Box 3"/>
          <p:cNvSpPr txBox="1">
            <a:spLocks noChangeArrowheads="1"/>
          </p:cNvSpPr>
          <p:nvPr/>
        </p:nvSpPr>
        <p:spPr bwMode="auto">
          <a:xfrm>
            <a:off x="533400" y="838200"/>
            <a:ext cx="8458200" cy="861774"/>
          </a:xfrm>
          <a:prstGeom prst="rect">
            <a:avLst/>
          </a:prstGeom>
          <a:noFill/>
          <a:ln w="9525">
            <a:noFill/>
            <a:miter lim="800000"/>
            <a:headEnd/>
            <a:tailEnd/>
          </a:ln>
        </p:spPr>
        <p:txBody>
          <a:bodyPr>
            <a:spAutoFit/>
          </a:bodyPr>
          <a:lstStyle/>
          <a:p>
            <a:pPr>
              <a:spcBef>
                <a:spcPct val="50000"/>
              </a:spcBef>
              <a:buFontTx/>
              <a:buChar char="-"/>
            </a:pPr>
            <a:r>
              <a:rPr lang="en-US" sz="2000" dirty="0">
                <a:latin typeface="Times New Roman" pitchFamily="18" charset="0"/>
              </a:rPr>
              <a:t> </a:t>
            </a:r>
            <a:r>
              <a:rPr lang="en-US" sz="2000" dirty="0" smtClean="0">
                <a:latin typeface="Times New Roman" pitchFamily="18" charset="0"/>
              </a:rPr>
              <a:t>Torch					- Electric </a:t>
            </a:r>
            <a:r>
              <a:rPr lang="en-US" sz="2000" dirty="0">
                <a:latin typeface="Times New Roman" pitchFamily="18" charset="0"/>
              </a:rPr>
              <a:t>power source</a:t>
            </a:r>
          </a:p>
          <a:p>
            <a:pPr>
              <a:spcBef>
                <a:spcPct val="50000"/>
              </a:spcBef>
              <a:buFontTx/>
              <a:buChar char="-"/>
            </a:pPr>
            <a:r>
              <a:rPr lang="en-US" sz="2000" dirty="0">
                <a:latin typeface="Times New Roman" pitchFamily="18" charset="0"/>
              </a:rPr>
              <a:t> </a:t>
            </a:r>
            <a:r>
              <a:rPr lang="en-US" sz="2000" dirty="0" smtClean="0">
                <a:latin typeface="Times New Roman" pitchFamily="18" charset="0"/>
              </a:rPr>
              <a:t>Shielding </a:t>
            </a:r>
            <a:r>
              <a:rPr lang="en-US" sz="2000" dirty="0">
                <a:latin typeface="Times New Roman" pitchFamily="18" charset="0"/>
              </a:rPr>
              <a:t>gas </a:t>
            </a:r>
            <a:r>
              <a:rPr lang="en-US" sz="2000" dirty="0" smtClean="0">
                <a:latin typeface="Times New Roman" pitchFamily="18" charset="0"/>
              </a:rPr>
              <a:t>source		 	-Wire </a:t>
            </a:r>
            <a:r>
              <a:rPr lang="en-US" sz="2000" dirty="0">
                <a:latin typeface="Times New Roman" pitchFamily="18" charset="0"/>
              </a:rPr>
              <a:t>spool with wire drive control </a:t>
            </a:r>
          </a:p>
        </p:txBody>
      </p:sp>
      <p:sp>
        <p:nvSpPr>
          <p:cNvPr id="38916" name="Rectangle 4"/>
          <p:cNvSpPr>
            <a:spLocks noGrp="1" noChangeArrowheads="1"/>
          </p:cNvSpPr>
          <p:nvPr>
            <p:ph type="title"/>
          </p:nvPr>
        </p:nvSpPr>
        <p:spPr>
          <a:xfrm>
            <a:off x="685800" y="76200"/>
            <a:ext cx="7772400" cy="609600"/>
          </a:xfrm>
          <a:noFill/>
        </p:spPr>
        <p:txBody>
          <a:bodyPr lIns="92075" tIns="46038" rIns="92075" bIns="46038"/>
          <a:lstStyle/>
          <a:p>
            <a:pPr algn="l" eaLnBrk="1" hangingPunct="1"/>
            <a:r>
              <a:rPr lang="en-US" sz="2800" b="1" u="sng" dirty="0" smtClean="0">
                <a:latin typeface="Times New Roman" pitchFamily="18" charset="0"/>
                <a:cs typeface="Times New Roman" pitchFamily="18" charset="0"/>
              </a:rPr>
              <a:t>Main equipment </a:t>
            </a:r>
          </a:p>
        </p:txBody>
      </p:sp>
      <p:sp>
        <p:nvSpPr>
          <p:cNvPr id="38917" name="Freeform 5"/>
          <p:cNvSpPr>
            <a:spLocks/>
          </p:cNvSpPr>
          <p:nvPr/>
        </p:nvSpPr>
        <p:spPr bwMode="auto">
          <a:xfrm>
            <a:off x="609600" y="4876800"/>
            <a:ext cx="2362200" cy="1600200"/>
          </a:xfrm>
          <a:custGeom>
            <a:avLst/>
            <a:gdLst>
              <a:gd name="T0" fmla="*/ 0 w 1488"/>
              <a:gd name="T1" fmla="*/ 1600200 h 1008"/>
              <a:gd name="T2" fmla="*/ 2362200 w 1488"/>
              <a:gd name="T3" fmla="*/ 1600200 h 1008"/>
              <a:gd name="T4" fmla="*/ 685800 w 1488"/>
              <a:gd name="T5" fmla="*/ 0 h 1008"/>
              <a:gd name="T6" fmla="*/ 0 w 1488"/>
              <a:gd name="T7" fmla="*/ 1600200 h 1008"/>
              <a:gd name="T8" fmla="*/ 0 60000 65536"/>
              <a:gd name="T9" fmla="*/ 0 60000 65536"/>
              <a:gd name="T10" fmla="*/ 0 60000 65536"/>
              <a:gd name="T11" fmla="*/ 0 60000 65536"/>
              <a:gd name="T12" fmla="*/ 0 w 1488"/>
              <a:gd name="T13" fmla="*/ 0 h 1008"/>
              <a:gd name="T14" fmla="*/ 1488 w 1488"/>
              <a:gd name="T15" fmla="*/ 1008 h 1008"/>
            </a:gdLst>
            <a:ahLst/>
            <a:cxnLst>
              <a:cxn ang="T8">
                <a:pos x="T0" y="T1"/>
              </a:cxn>
              <a:cxn ang="T9">
                <a:pos x="T2" y="T3"/>
              </a:cxn>
              <a:cxn ang="T10">
                <a:pos x="T4" y="T5"/>
              </a:cxn>
              <a:cxn ang="T11">
                <a:pos x="T6" y="T7"/>
              </a:cxn>
            </a:cxnLst>
            <a:rect l="T12" t="T13" r="T14" b="T15"/>
            <a:pathLst>
              <a:path w="1488" h="1008">
                <a:moveTo>
                  <a:pt x="0" y="1008"/>
                </a:moveTo>
                <a:lnTo>
                  <a:pt x="1488" y="1008"/>
                </a:lnTo>
                <a:lnTo>
                  <a:pt x="432" y="0"/>
                </a:lnTo>
                <a:lnTo>
                  <a:pt x="0" y="1008"/>
                </a:lnTo>
                <a:close/>
              </a:path>
            </a:pathLst>
          </a:custGeom>
          <a:solidFill>
            <a:schemeClr val="tx1"/>
          </a:solidFill>
          <a:ln w="9525" cap="flat" cmpd="sng">
            <a:noFill/>
            <a:prstDash val="solid"/>
            <a:round/>
            <a:headEnd/>
            <a:tailEnd/>
          </a:ln>
        </p:spPr>
        <p:txBody>
          <a:bodyPr>
            <a:spAutoFit/>
          </a:bodyPr>
          <a:lstStyle/>
          <a:p>
            <a:endParaRPr lang="en-US"/>
          </a:p>
        </p:txBody>
      </p:sp>
      <p:sp>
        <p:nvSpPr>
          <p:cNvPr id="38918" name="Freeform 6"/>
          <p:cNvSpPr>
            <a:spLocks/>
          </p:cNvSpPr>
          <p:nvPr/>
        </p:nvSpPr>
        <p:spPr bwMode="auto">
          <a:xfrm>
            <a:off x="533400" y="4876800"/>
            <a:ext cx="304800" cy="1600200"/>
          </a:xfrm>
          <a:custGeom>
            <a:avLst/>
            <a:gdLst>
              <a:gd name="T0" fmla="*/ 304800 w 192"/>
              <a:gd name="T1" fmla="*/ 0 h 1056"/>
              <a:gd name="T2" fmla="*/ 0 w 192"/>
              <a:gd name="T3" fmla="*/ 0 h 1056"/>
              <a:gd name="T4" fmla="*/ 0 w 192"/>
              <a:gd name="T5" fmla="*/ 1600200 h 1056"/>
              <a:gd name="T6" fmla="*/ 304800 w 192"/>
              <a:gd name="T7" fmla="*/ 1600200 h 1056"/>
              <a:gd name="T8" fmla="*/ 304800 w 192"/>
              <a:gd name="T9" fmla="*/ 0 h 1056"/>
              <a:gd name="T10" fmla="*/ 0 60000 65536"/>
              <a:gd name="T11" fmla="*/ 0 60000 65536"/>
              <a:gd name="T12" fmla="*/ 0 60000 65536"/>
              <a:gd name="T13" fmla="*/ 0 60000 65536"/>
              <a:gd name="T14" fmla="*/ 0 60000 65536"/>
              <a:gd name="T15" fmla="*/ 0 w 192"/>
              <a:gd name="T16" fmla="*/ 0 h 1056"/>
              <a:gd name="T17" fmla="*/ 192 w 192"/>
              <a:gd name="T18" fmla="*/ 1056 h 1056"/>
            </a:gdLst>
            <a:ahLst/>
            <a:cxnLst>
              <a:cxn ang="T10">
                <a:pos x="T0" y="T1"/>
              </a:cxn>
              <a:cxn ang="T11">
                <a:pos x="T2" y="T3"/>
              </a:cxn>
              <a:cxn ang="T12">
                <a:pos x="T4" y="T5"/>
              </a:cxn>
              <a:cxn ang="T13">
                <a:pos x="T6" y="T7"/>
              </a:cxn>
              <a:cxn ang="T14">
                <a:pos x="T8" y="T9"/>
              </a:cxn>
            </a:cxnLst>
            <a:rect l="T15" t="T16" r="T17" b="T18"/>
            <a:pathLst>
              <a:path w="192" h="1056">
                <a:moveTo>
                  <a:pt x="192" y="0"/>
                </a:moveTo>
                <a:lnTo>
                  <a:pt x="0" y="0"/>
                </a:lnTo>
                <a:lnTo>
                  <a:pt x="0" y="1056"/>
                </a:lnTo>
                <a:lnTo>
                  <a:pt x="192" y="1056"/>
                </a:lnTo>
                <a:lnTo>
                  <a:pt x="192" y="0"/>
                </a:lnTo>
                <a:close/>
              </a:path>
            </a:pathLst>
          </a:custGeom>
          <a:gradFill rotWithShape="0">
            <a:gsLst>
              <a:gs pos="0">
                <a:srgbClr val="CACACA"/>
              </a:gs>
              <a:gs pos="100000">
                <a:srgbClr val="EAEAEA"/>
              </a:gs>
            </a:gsLst>
            <a:lin ang="0" scaled="1"/>
          </a:gradFill>
          <a:ln w="9525" cap="flat" cmpd="sng">
            <a:noFill/>
            <a:prstDash val="solid"/>
            <a:round/>
            <a:headEnd/>
            <a:tailEnd/>
          </a:ln>
        </p:spPr>
        <p:txBody>
          <a:bodyPr>
            <a:spAutoFit/>
          </a:bodyPr>
          <a:lstStyle/>
          <a:p>
            <a:endParaRPr lang="en-US"/>
          </a:p>
        </p:txBody>
      </p:sp>
      <p:sp>
        <p:nvSpPr>
          <p:cNvPr id="38919" name="Text Box 7"/>
          <p:cNvSpPr txBox="1">
            <a:spLocks noChangeArrowheads="1"/>
          </p:cNvSpPr>
          <p:nvPr/>
        </p:nvSpPr>
        <p:spPr bwMode="auto">
          <a:xfrm>
            <a:off x="1295400" y="2667000"/>
            <a:ext cx="3352800" cy="623888"/>
          </a:xfrm>
          <a:prstGeom prst="rect">
            <a:avLst/>
          </a:prstGeom>
          <a:solidFill>
            <a:srgbClr val="FFFFFF"/>
          </a:solidFill>
          <a:ln w="9525">
            <a:noFill/>
            <a:miter lim="800000"/>
            <a:headEnd/>
            <a:tailEnd/>
          </a:ln>
        </p:spPr>
        <p:txBody>
          <a:bodyPr>
            <a:spAutoFit/>
          </a:bodyPr>
          <a:lstStyle/>
          <a:p>
            <a:pPr algn="ctr">
              <a:spcBef>
                <a:spcPct val="50000"/>
              </a:spcBef>
            </a:pPr>
            <a:r>
              <a:rPr lang="en-US" sz="1400" u="sng">
                <a:solidFill>
                  <a:srgbClr val="000000"/>
                </a:solidFill>
                <a:latin typeface="Times New Roman" pitchFamily="18" charset="0"/>
              </a:rPr>
              <a:t>Equipment required for the GMAW  </a:t>
            </a:r>
          </a:p>
          <a:p>
            <a:pPr algn="ctr">
              <a:spcBef>
                <a:spcPct val="50000"/>
              </a:spcBef>
            </a:pPr>
            <a:r>
              <a:rPr lang="en-US" sz="1400" u="sng">
                <a:solidFill>
                  <a:srgbClr val="000000"/>
                </a:solidFill>
                <a:latin typeface="Times New Roman" pitchFamily="18" charset="0"/>
              </a:rPr>
              <a:t>(</a:t>
            </a:r>
            <a:r>
              <a:rPr lang="en-US" sz="1400">
                <a:solidFill>
                  <a:srgbClr val="000000"/>
                </a:solidFill>
                <a:latin typeface="Times New Roman" pitchFamily="18" charset="0"/>
              </a:rPr>
              <a:t>Modern Welding (p63))</a:t>
            </a:r>
            <a:r>
              <a:rPr lang="en-US" sz="1400" u="sng">
                <a:solidFill>
                  <a:srgbClr val="000000"/>
                </a:solidFill>
                <a:latin typeface="Times New Roman" pitchFamily="18" charset="0"/>
              </a:rPr>
              <a:t>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0" y="1676400"/>
            <a:ext cx="9144000" cy="3231654"/>
          </a:xfrm>
          <a:prstGeom prst="rect">
            <a:avLst/>
          </a:prstGeom>
          <a:noFill/>
          <a:ln w="9525">
            <a:noFill/>
            <a:miter lim="800000"/>
            <a:headEnd/>
            <a:tailEnd/>
          </a:ln>
        </p:spPr>
        <p:txBody>
          <a:bodyPr>
            <a:spAutoFit/>
          </a:bodyPr>
          <a:lstStyle/>
          <a:p>
            <a:pPr>
              <a:spcBef>
                <a:spcPct val="50000"/>
              </a:spcBef>
              <a:buFontTx/>
              <a:buChar char="-"/>
            </a:pPr>
            <a:r>
              <a:rPr lang="en-US" sz="2400" dirty="0">
                <a:latin typeface="Times New Roman" pitchFamily="18" charset="0"/>
              </a:rPr>
              <a:t> </a:t>
            </a:r>
            <a:r>
              <a:rPr lang="en-US" sz="2400" dirty="0" smtClean="0">
                <a:latin typeface="Times New Roman" pitchFamily="18" charset="0"/>
              </a:rPr>
              <a:t>Wide </a:t>
            </a:r>
            <a:r>
              <a:rPr lang="en-US" sz="2400" dirty="0">
                <a:latin typeface="Times New Roman" pitchFamily="18" charset="0"/>
              </a:rPr>
              <a:t>range of </a:t>
            </a:r>
            <a:r>
              <a:rPr lang="en-US" sz="2400" dirty="0" err="1">
                <a:latin typeface="Times New Roman" pitchFamily="18" charset="0"/>
              </a:rPr>
              <a:t>weldable</a:t>
            </a:r>
            <a:r>
              <a:rPr lang="en-US" sz="2400" dirty="0">
                <a:latin typeface="Times New Roman" pitchFamily="18" charset="0"/>
              </a:rPr>
              <a:t> metals </a:t>
            </a:r>
            <a:endParaRPr lang="en-US" sz="2400" dirty="0" smtClean="0">
              <a:latin typeface="Times New Roman" pitchFamily="18" charset="0"/>
            </a:endParaRPr>
          </a:p>
          <a:p>
            <a:pPr>
              <a:spcBef>
                <a:spcPct val="50000"/>
              </a:spcBef>
              <a:buFontTx/>
              <a:buChar char="-"/>
            </a:pPr>
            <a:r>
              <a:rPr lang="en-US" sz="2400" dirty="0" smtClean="0">
                <a:latin typeface="Times New Roman" pitchFamily="18" charset="0"/>
              </a:rPr>
              <a:t>Easy </a:t>
            </a:r>
            <a:r>
              <a:rPr lang="en-US" sz="2400" dirty="0">
                <a:latin typeface="Times New Roman" pitchFamily="18" charset="0"/>
              </a:rPr>
              <a:t>to learn</a:t>
            </a:r>
          </a:p>
          <a:p>
            <a:pPr>
              <a:spcBef>
                <a:spcPct val="50000"/>
              </a:spcBef>
              <a:buFontTx/>
              <a:buChar char="-"/>
            </a:pPr>
            <a:r>
              <a:rPr lang="en-US" sz="2400" dirty="0">
                <a:latin typeface="Times New Roman" pitchFamily="18" charset="0"/>
              </a:rPr>
              <a:t> </a:t>
            </a:r>
            <a:r>
              <a:rPr lang="en-US" sz="2400" dirty="0" smtClean="0">
                <a:latin typeface="Times New Roman" pitchFamily="18" charset="0"/>
              </a:rPr>
              <a:t>Can </a:t>
            </a:r>
            <a:r>
              <a:rPr lang="en-US" sz="2400" dirty="0">
                <a:latin typeface="Times New Roman" pitchFamily="18" charset="0"/>
              </a:rPr>
              <a:t>be used in all welding position</a:t>
            </a:r>
          </a:p>
          <a:p>
            <a:pPr>
              <a:spcBef>
                <a:spcPct val="50000"/>
              </a:spcBef>
              <a:buFontTx/>
              <a:buChar char="-"/>
            </a:pPr>
            <a:r>
              <a:rPr lang="en-US" sz="2400" dirty="0" smtClean="0">
                <a:latin typeface="Times New Roman" pitchFamily="18" charset="0"/>
              </a:rPr>
              <a:t>Can </a:t>
            </a:r>
            <a:r>
              <a:rPr lang="en-US" sz="2400" dirty="0">
                <a:latin typeface="Times New Roman" pitchFamily="18" charset="0"/>
              </a:rPr>
              <a:t>be easily </a:t>
            </a:r>
            <a:r>
              <a:rPr lang="en-US" sz="2400" dirty="0" smtClean="0">
                <a:latin typeface="Times New Roman" pitchFamily="18" charset="0"/>
              </a:rPr>
              <a:t>automated.</a:t>
            </a:r>
            <a:endParaRPr lang="en-US" sz="2400" dirty="0">
              <a:latin typeface="Times New Roman" pitchFamily="18" charset="0"/>
            </a:endParaRPr>
          </a:p>
          <a:p>
            <a:pPr>
              <a:spcBef>
                <a:spcPct val="50000"/>
              </a:spcBef>
              <a:buFontTx/>
              <a:buChar char="-"/>
            </a:pPr>
            <a:r>
              <a:rPr lang="en-US" sz="2400" dirty="0">
                <a:latin typeface="Times New Roman" pitchFamily="18" charset="0"/>
              </a:rPr>
              <a:t> </a:t>
            </a:r>
            <a:r>
              <a:rPr lang="en-US" sz="2400" dirty="0" smtClean="0">
                <a:latin typeface="Times New Roman" pitchFamily="18" charset="0"/>
              </a:rPr>
              <a:t>Rapid</a:t>
            </a:r>
            <a:r>
              <a:rPr lang="en-US" sz="2400" dirty="0">
                <a:latin typeface="Times New Roman" pitchFamily="18" charset="0"/>
              </a:rPr>
              <a:t>, economic</a:t>
            </a:r>
          </a:p>
          <a:p>
            <a:pPr>
              <a:spcBef>
                <a:spcPct val="50000"/>
              </a:spcBef>
              <a:buFontTx/>
              <a:buChar char="-"/>
            </a:pPr>
            <a:r>
              <a:rPr lang="en-US" sz="2400" dirty="0">
                <a:latin typeface="Times New Roman" pitchFamily="18" charset="0"/>
              </a:rPr>
              <a:t> </a:t>
            </a:r>
            <a:r>
              <a:rPr lang="en-US" sz="2400" dirty="0" smtClean="0">
                <a:latin typeface="Times New Roman" pitchFamily="18" charset="0"/>
              </a:rPr>
              <a:t>High </a:t>
            </a:r>
            <a:r>
              <a:rPr lang="en-US" sz="2400" dirty="0">
                <a:latin typeface="Times New Roman" pitchFamily="18" charset="0"/>
              </a:rPr>
              <a:t>level of productivity</a:t>
            </a:r>
          </a:p>
        </p:txBody>
      </p:sp>
      <p:sp>
        <p:nvSpPr>
          <p:cNvPr id="39939" name="Rectangle 3"/>
          <p:cNvSpPr>
            <a:spLocks noGrp="1" noChangeArrowheads="1"/>
          </p:cNvSpPr>
          <p:nvPr>
            <p:ph type="title" idx="4294967295"/>
          </p:nvPr>
        </p:nvSpPr>
        <p:spPr>
          <a:xfrm>
            <a:off x="0" y="228600"/>
            <a:ext cx="7918450" cy="954088"/>
          </a:xfrm>
        </p:spPr>
        <p:txBody>
          <a:bodyPr/>
          <a:lstStyle/>
          <a:p>
            <a:pPr algn="l" eaLnBrk="1" hangingPunct="1"/>
            <a:r>
              <a:rPr lang="en-US" sz="2800" b="1" u="sng" dirty="0" smtClean="0">
                <a:latin typeface="Times New Roman" pitchFamily="18" charset="0"/>
                <a:cs typeface="Times New Roman" pitchFamily="18" charset="0"/>
              </a:rPr>
              <a:t>Advantages of the GMAW</a:t>
            </a:r>
          </a:p>
        </p:txBody>
      </p:sp>
      <p:pic>
        <p:nvPicPr>
          <p:cNvPr id="4" name="Picture 12"/>
          <p:cNvPicPr>
            <a:picLocks noChangeAspect="1" noChangeArrowheads="1"/>
          </p:cNvPicPr>
          <p:nvPr/>
        </p:nvPicPr>
        <p:blipFill>
          <a:blip r:embed="rId2" cstate="print"/>
          <a:srcRect l="28999" r="28000"/>
          <a:stretch>
            <a:fillRect/>
          </a:stretch>
        </p:blipFill>
        <p:spPr bwMode="auto">
          <a:xfrm>
            <a:off x="5710238" y="838200"/>
            <a:ext cx="2516187" cy="4286250"/>
          </a:xfrm>
          <a:prstGeom prst="rect">
            <a:avLst/>
          </a:prstGeom>
          <a:noFill/>
          <a:ln w="9525">
            <a:noFill/>
            <a:miter lim="800000"/>
            <a:headEnd/>
            <a:tailEnd/>
          </a:ln>
          <a:effectLst/>
        </p:spPr>
      </p:pic>
      <p:sp>
        <p:nvSpPr>
          <p:cNvPr id="5" name="Rectangle 15"/>
          <p:cNvSpPr>
            <a:spLocks noChangeArrowheads="1"/>
          </p:cNvSpPr>
          <p:nvPr/>
        </p:nvSpPr>
        <p:spPr bwMode="auto">
          <a:xfrm>
            <a:off x="5481638" y="457200"/>
            <a:ext cx="3662362" cy="336550"/>
          </a:xfrm>
          <a:prstGeom prst="rect">
            <a:avLst/>
          </a:prstGeom>
          <a:noFill/>
          <a:ln w="9525">
            <a:noFill/>
            <a:miter lim="800000"/>
            <a:headEnd/>
            <a:tailEnd/>
          </a:ln>
          <a:effectLst/>
        </p:spPr>
        <p:txBody>
          <a:bodyPr wrap="none">
            <a:spAutoFit/>
          </a:bodyPr>
          <a:lstStyle/>
          <a:p>
            <a:r>
              <a:rPr lang="en-US" sz="1600"/>
              <a:t>A fair/typical quality MIG weld (still hot!)</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04800" y="274638"/>
            <a:ext cx="8229600" cy="474662"/>
          </a:xfrm>
        </p:spPr>
        <p:txBody>
          <a:bodyPr>
            <a:normAutofit fontScale="90000"/>
          </a:bodyPr>
          <a:lstStyle/>
          <a:p>
            <a:pPr algn="l" eaLnBrk="1" hangingPunct="1"/>
            <a:r>
              <a:rPr lang="en-US" sz="2800" b="1" u="sng" dirty="0" smtClean="0">
                <a:latin typeface="Times New Roman" pitchFamily="18" charset="0"/>
                <a:cs typeface="Times New Roman" pitchFamily="18" charset="0"/>
              </a:rPr>
              <a:t>Submerged Arc Welding (SAW)</a:t>
            </a:r>
            <a:endParaRPr lang="en-US" sz="2800" u="sng" dirty="0" smtClean="0">
              <a:solidFill>
                <a:schemeClr val="tx1"/>
              </a:solidFill>
              <a:latin typeface="Times New Roman" pitchFamily="18" charset="0"/>
              <a:cs typeface="Times New Roman" pitchFamily="18" charset="0"/>
            </a:endParaRPr>
          </a:p>
        </p:txBody>
      </p:sp>
      <p:sp>
        <p:nvSpPr>
          <p:cNvPr id="41987" name="Rectangle 6"/>
          <p:cNvSpPr>
            <a:spLocks noGrp="1" noChangeArrowheads="1"/>
          </p:cNvSpPr>
          <p:nvPr>
            <p:ph idx="1"/>
          </p:nvPr>
        </p:nvSpPr>
        <p:spPr>
          <a:xfrm>
            <a:off x="76200" y="838200"/>
            <a:ext cx="8991600" cy="5715000"/>
          </a:xfrm>
        </p:spPr>
        <p:txBody>
          <a:bodyPr>
            <a:normAutofit/>
          </a:bodyPr>
          <a:lstStyle/>
          <a:p>
            <a:pPr eaLnBrk="1" hangingPunct="1">
              <a:lnSpc>
                <a:spcPct val="80000"/>
              </a:lnSpc>
              <a:buNone/>
            </a:pPr>
            <a:r>
              <a:rPr lang="en-US" sz="2200" dirty="0" smtClean="0">
                <a:latin typeface="Times New Roman" pitchFamily="18" charset="0"/>
                <a:cs typeface="Times New Roman" pitchFamily="18" charset="0"/>
              </a:rPr>
              <a:t>Submerged Arc Welding (SAW) is a common arc welding process. It requires </a:t>
            </a:r>
          </a:p>
          <a:p>
            <a:pPr eaLnBrk="1" hangingPunct="1">
              <a:lnSpc>
                <a:spcPct val="80000"/>
              </a:lnSpc>
              <a:buNone/>
            </a:pPr>
            <a:r>
              <a:rPr lang="en-US" sz="2200" dirty="0" smtClean="0">
                <a:latin typeface="Times New Roman" pitchFamily="18" charset="0"/>
                <a:cs typeface="Times New Roman" pitchFamily="18" charset="0"/>
              </a:rPr>
              <a:t>a continuously fed consumable electrode.</a:t>
            </a:r>
          </a:p>
          <a:p>
            <a:pPr eaLnBrk="1" hangingPunct="1">
              <a:lnSpc>
                <a:spcPct val="80000"/>
              </a:lnSpc>
              <a:buNone/>
            </a:pPr>
            <a:endParaRPr lang="en-US" sz="800" dirty="0" smtClean="0">
              <a:latin typeface="Times New Roman" pitchFamily="18" charset="0"/>
              <a:cs typeface="Times New Roman" pitchFamily="18" charset="0"/>
            </a:endParaRPr>
          </a:p>
          <a:p>
            <a:pPr eaLnBrk="1" hangingPunct="1">
              <a:lnSpc>
                <a:spcPct val="80000"/>
              </a:lnSpc>
              <a:buNone/>
            </a:pPr>
            <a:r>
              <a:rPr lang="en-US" sz="2200" b="1" i="1" dirty="0" smtClean="0">
                <a:latin typeface="Times New Roman" pitchFamily="18" charset="0"/>
                <a:cs typeface="Times New Roman" pitchFamily="18" charset="0"/>
              </a:rPr>
              <a:t>The molten weld and the arc zone are protected from atmospheric</a:t>
            </a:r>
          </a:p>
          <a:p>
            <a:pPr eaLnBrk="1" hangingPunct="1">
              <a:lnSpc>
                <a:spcPct val="80000"/>
              </a:lnSpc>
              <a:buNone/>
            </a:pPr>
            <a:r>
              <a:rPr lang="en-US" sz="2200" b="1" i="1" dirty="0" smtClean="0">
                <a:latin typeface="Times New Roman" pitchFamily="18" charset="0"/>
                <a:cs typeface="Times New Roman" pitchFamily="18" charset="0"/>
              </a:rPr>
              <a:t>contamination by being “submerged” under a blanket of granular  flux.</a:t>
            </a:r>
          </a:p>
          <a:p>
            <a:pPr eaLnBrk="1" hangingPunct="1">
              <a:lnSpc>
                <a:spcPct val="80000"/>
              </a:lnSpc>
              <a:buNone/>
            </a:pPr>
            <a:endParaRPr lang="en-US" sz="800" dirty="0" smtClean="0">
              <a:latin typeface="Times New Roman" pitchFamily="18" charset="0"/>
              <a:cs typeface="Times New Roman" pitchFamily="18" charset="0"/>
            </a:endParaRPr>
          </a:p>
          <a:p>
            <a:pPr eaLnBrk="1" hangingPunct="1">
              <a:lnSpc>
                <a:spcPct val="80000"/>
              </a:lnSpc>
              <a:buNone/>
            </a:pPr>
            <a:endParaRPr lang="en-US" sz="800" dirty="0" smtClean="0">
              <a:latin typeface="Times New Roman" pitchFamily="18" charset="0"/>
              <a:cs typeface="Times New Roman" pitchFamily="18" charset="0"/>
            </a:endParaRPr>
          </a:p>
          <a:p>
            <a:pPr eaLnBrk="1" hangingPunct="1">
              <a:lnSpc>
                <a:spcPct val="80000"/>
              </a:lnSpc>
              <a:buNone/>
            </a:pPr>
            <a:r>
              <a:rPr lang="en-US" sz="2200" dirty="0" smtClean="0">
                <a:latin typeface="Times New Roman" pitchFamily="18" charset="0"/>
                <a:cs typeface="Times New Roman" pitchFamily="18" charset="0"/>
              </a:rPr>
              <a:t>SAW is normally operated in the automatic mode, however, semi-automatic </a:t>
            </a:r>
          </a:p>
          <a:p>
            <a:pPr eaLnBrk="1" hangingPunct="1">
              <a:lnSpc>
                <a:spcPct val="80000"/>
              </a:lnSpc>
              <a:buNone/>
            </a:pPr>
            <a:r>
              <a:rPr lang="en-US" sz="2200" dirty="0" smtClean="0">
                <a:latin typeface="Times New Roman" pitchFamily="18" charset="0"/>
                <a:cs typeface="Times New Roman" pitchFamily="18" charset="0"/>
              </a:rPr>
              <a:t>(hand-held) SAW guns are also available. </a:t>
            </a:r>
            <a:r>
              <a:rPr lang="en-US" sz="2200" i="1" dirty="0" smtClean="0">
                <a:latin typeface="Times New Roman" pitchFamily="18" charset="0"/>
                <a:cs typeface="Times New Roman" pitchFamily="18" charset="0"/>
              </a:rPr>
              <a:t>Deposition rates approaching </a:t>
            </a:r>
          </a:p>
          <a:p>
            <a:pPr eaLnBrk="1" hangingPunct="1">
              <a:lnSpc>
                <a:spcPct val="80000"/>
              </a:lnSpc>
              <a:buNone/>
            </a:pPr>
            <a:r>
              <a:rPr lang="en-US" sz="2200" i="1" dirty="0" smtClean="0">
                <a:latin typeface="Times New Roman" pitchFamily="18" charset="0"/>
                <a:cs typeface="Times New Roman" pitchFamily="18" charset="0"/>
              </a:rPr>
              <a:t>45 kg/h have been reported ,this compares to ~5 kg/h (max) for SMAW.</a:t>
            </a:r>
          </a:p>
          <a:p>
            <a:pPr eaLnBrk="1" hangingPunct="1">
              <a:lnSpc>
                <a:spcPct val="80000"/>
              </a:lnSpc>
              <a:buNone/>
            </a:pPr>
            <a:r>
              <a:rPr lang="en-US" sz="2200" dirty="0" smtClean="0">
                <a:latin typeface="Times New Roman" pitchFamily="18" charset="0"/>
                <a:cs typeface="Times New Roman" pitchFamily="18" charset="0"/>
              </a:rPr>
              <a:t>Current ranging from 200 to 1500 A are commonly used.</a:t>
            </a:r>
          </a:p>
          <a:p>
            <a:pPr eaLnBrk="1" hangingPunct="1">
              <a:lnSpc>
                <a:spcPct val="80000"/>
              </a:lnSpc>
              <a:buNone/>
            </a:pPr>
            <a:endParaRPr lang="en-US" sz="800" dirty="0" smtClean="0">
              <a:latin typeface="Times New Roman" pitchFamily="18" charset="0"/>
              <a:cs typeface="Times New Roman" pitchFamily="18" charset="0"/>
            </a:endParaRPr>
          </a:p>
          <a:p>
            <a:pPr eaLnBrk="1" hangingPunct="1">
              <a:lnSpc>
                <a:spcPct val="80000"/>
              </a:lnSpc>
              <a:buNone/>
            </a:pPr>
            <a:r>
              <a:rPr lang="en-US" sz="2200" b="1" dirty="0" smtClean="0">
                <a:latin typeface="Times New Roman" pitchFamily="18" charset="0"/>
                <a:cs typeface="Times New Roman" pitchFamily="18" charset="0"/>
              </a:rPr>
              <a:t>Single or multiple (2 to 5) electrode wire</a:t>
            </a:r>
            <a:r>
              <a:rPr lang="en-US" sz="2200" dirty="0" smtClean="0">
                <a:latin typeface="Times New Roman" pitchFamily="18" charset="0"/>
                <a:cs typeface="Times New Roman" pitchFamily="18" charset="0"/>
              </a:rPr>
              <a:t> variations of the process exist. </a:t>
            </a:r>
          </a:p>
          <a:p>
            <a:pPr eaLnBrk="1" hangingPunct="1">
              <a:lnSpc>
                <a:spcPct val="80000"/>
              </a:lnSpc>
              <a:buNone/>
            </a:pPr>
            <a:r>
              <a:rPr lang="en-US" sz="2200" dirty="0" smtClean="0">
                <a:latin typeface="Times New Roman" pitchFamily="18" charset="0"/>
                <a:cs typeface="Times New Roman" pitchFamily="18" charset="0"/>
              </a:rPr>
              <a:t>SAW  strip-cladding utilizes a flat strip electrode.</a:t>
            </a:r>
          </a:p>
          <a:p>
            <a:pPr eaLnBrk="1" hangingPunct="1">
              <a:lnSpc>
                <a:spcPct val="80000"/>
              </a:lnSpc>
              <a:buNone/>
            </a:pPr>
            <a:endParaRPr lang="en-US" sz="800" dirty="0" smtClean="0">
              <a:latin typeface="Times New Roman" pitchFamily="18" charset="0"/>
              <a:cs typeface="Times New Roman" pitchFamily="18" charset="0"/>
            </a:endParaRPr>
          </a:p>
          <a:p>
            <a:pPr eaLnBrk="1" hangingPunct="1">
              <a:lnSpc>
                <a:spcPct val="80000"/>
              </a:lnSpc>
              <a:buNone/>
            </a:pPr>
            <a:r>
              <a:rPr lang="en-US" sz="2200" dirty="0" smtClean="0">
                <a:latin typeface="Times New Roman" pitchFamily="18" charset="0"/>
                <a:cs typeface="Times New Roman" pitchFamily="18" charset="0"/>
              </a:rPr>
              <a:t>DC or AC power can be </a:t>
            </a:r>
            <a:r>
              <a:rPr lang="en-US" sz="2200" dirty="0" smtClean="0">
                <a:latin typeface="Times New Roman" pitchFamily="18" charset="0"/>
                <a:cs typeface="Times New Roman" pitchFamily="18" charset="0"/>
              </a:rPr>
              <a:t>utilized on </a:t>
            </a:r>
            <a:r>
              <a:rPr lang="en-US" sz="2200" dirty="0" smtClean="0">
                <a:latin typeface="Times New Roman" pitchFamily="18" charset="0"/>
                <a:cs typeface="Times New Roman" pitchFamily="18" charset="0"/>
              </a:rPr>
              <a:t>multiple electrode systems. </a:t>
            </a:r>
          </a:p>
          <a:p>
            <a:pPr eaLnBrk="1" hangingPunct="1">
              <a:lnSpc>
                <a:spcPct val="80000"/>
              </a:lnSpc>
              <a:buNone/>
            </a:pPr>
            <a:endParaRPr lang="en-US" sz="800" dirty="0" smtClean="0">
              <a:latin typeface="Times New Roman" pitchFamily="18" charset="0"/>
              <a:cs typeface="Times New Roman" pitchFamily="18" charset="0"/>
            </a:endParaRPr>
          </a:p>
          <a:p>
            <a:pPr eaLnBrk="1" hangingPunct="1">
              <a:lnSpc>
                <a:spcPct val="80000"/>
              </a:lnSpc>
              <a:buNone/>
            </a:pPr>
            <a:r>
              <a:rPr lang="en-US" sz="2200" dirty="0" smtClean="0">
                <a:latin typeface="Times New Roman" pitchFamily="18" charset="0"/>
                <a:cs typeface="Times New Roman" pitchFamily="18" charset="0"/>
              </a:rPr>
              <a:t>Constant Voltage welding power supplies are most commonly used.</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4"/>
          <p:cNvPicPr>
            <a:picLocks noChangeAspect="1" noChangeArrowheads="1"/>
          </p:cNvPicPr>
          <p:nvPr/>
        </p:nvPicPr>
        <p:blipFill>
          <a:blip r:embed="rId2" cstate="print"/>
          <a:srcRect/>
          <a:stretch>
            <a:fillRect/>
          </a:stretch>
        </p:blipFill>
        <p:spPr bwMode="auto">
          <a:xfrm>
            <a:off x="2743200" y="3505200"/>
            <a:ext cx="4648200" cy="2949388"/>
          </a:xfrm>
          <a:prstGeom prst="rect">
            <a:avLst/>
          </a:prstGeom>
          <a:noFill/>
          <a:ln w="9525">
            <a:noFill/>
            <a:miter lim="800000"/>
            <a:headEnd/>
            <a:tailEnd/>
          </a:ln>
        </p:spPr>
      </p:pic>
      <p:pic>
        <p:nvPicPr>
          <p:cNvPr id="71681" name="Picture 1"/>
          <p:cNvPicPr>
            <a:picLocks noChangeAspect="1" noChangeArrowheads="1"/>
          </p:cNvPicPr>
          <p:nvPr/>
        </p:nvPicPr>
        <p:blipFill>
          <a:blip r:embed="rId3" cstate="print"/>
          <a:srcRect/>
          <a:stretch>
            <a:fillRect/>
          </a:stretch>
        </p:blipFill>
        <p:spPr bwMode="auto">
          <a:xfrm>
            <a:off x="228600" y="457200"/>
            <a:ext cx="3810000" cy="2857500"/>
          </a:xfrm>
          <a:prstGeom prst="rect">
            <a:avLst/>
          </a:prstGeom>
          <a:noFill/>
          <a:ln w="9525">
            <a:noFill/>
            <a:miter lim="800000"/>
            <a:headEnd/>
            <a:tailEnd/>
          </a:ln>
        </p:spPr>
      </p:pic>
      <p:pic>
        <p:nvPicPr>
          <p:cNvPr id="71682" name="Picture 2"/>
          <p:cNvPicPr>
            <a:picLocks noChangeAspect="1" noChangeArrowheads="1"/>
          </p:cNvPicPr>
          <p:nvPr/>
        </p:nvPicPr>
        <p:blipFill>
          <a:blip r:embed="rId4" cstate="print"/>
          <a:srcRect/>
          <a:stretch>
            <a:fillRect/>
          </a:stretch>
        </p:blipFill>
        <p:spPr bwMode="auto">
          <a:xfrm>
            <a:off x="4800601" y="457200"/>
            <a:ext cx="3962400" cy="29079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5" descr="The blue area results from oxidation at a corresponding temperature of 600 °F. This is an accurate way to identify temperature, but does not represent the HAZ width. The HAZ is the narrow area that immediately surrounds the welded base metal.">
            <a:hlinkClick r:id="rId2" tooltip="The blue area results from oxidation at a corresponding temperature of 600 °F. This is an accurate way to identify temperature, but does not represent the HAZ width. The HAZ is the narrow area that immediately surrounds the welded base metal."/>
          </p:cNvPr>
          <p:cNvPicPr>
            <a:picLocks noChangeAspect="1" noChangeArrowheads="1"/>
          </p:cNvPicPr>
          <p:nvPr/>
        </p:nvPicPr>
        <p:blipFill>
          <a:blip r:embed="rId3" cstate="print"/>
          <a:srcRect/>
          <a:stretch>
            <a:fillRect/>
          </a:stretch>
        </p:blipFill>
        <p:spPr bwMode="auto">
          <a:xfrm>
            <a:off x="304800" y="228600"/>
            <a:ext cx="8153400" cy="4495800"/>
          </a:xfrm>
          <a:prstGeom prst="rect">
            <a:avLst/>
          </a:prstGeom>
          <a:noFill/>
          <a:ln w="9525">
            <a:noFill/>
            <a:miter lim="800000"/>
            <a:headEnd/>
            <a:tailEnd/>
          </a:ln>
        </p:spPr>
      </p:pic>
      <p:sp>
        <p:nvSpPr>
          <p:cNvPr id="8195" name="Rectangle 6"/>
          <p:cNvSpPr>
            <a:spLocks noChangeArrowheads="1"/>
          </p:cNvSpPr>
          <p:nvPr/>
        </p:nvSpPr>
        <p:spPr bwMode="auto">
          <a:xfrm>
            <a:off x="304800" y="5110163"/>
            <a:ext cx="8382000" cy="1190625"/>
          </a:xfrm>
          <a:prstGeom prst="rect">
            <a:avLst/>
          </a:prstGeom>
          <a:noFill/>
          <a:ln w="9525">
            <a:noFill/>
            <a:miter lim="800000"/>
            <a:headEnd/>
            <a:tailEnd/>
          </a:ln>
        </p:spPr>
        <p:txBody>
          <a:bodyPr anchor="ctr">
            <a:spAutoFit/>
          </a:bodyPr>
          <a:lstStyle/>
          <a:p>
            <a:pPr eaLnBrk="0" hangingPunct="0"/>
            <a:r>
              <a:rPr lang="en-US"/>
              <a:t>The blue area results from oxidation at a corresponding temperature of 600 °F. This is an accurate way to identify temperature, but does not represent the HAZ width. The HAZ is the narrow area that immediately surrounds the welded base metal.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idx="1"/>
          </p:nvPr>
        </p:nvSpPr>
        <p:spPr>
          <a:xfrm>
            <a:off x="0" y="0"/>
            <a:ext cx="9144000" cy="7086600"/>
          </a:xfrm>
        </p:spPr>
        <p:txBody>
          <a:bodyPr/>
          <a:lstStyle/>
          <a:p>
            <a:pPr eaLnBrk="1" hangingPunct="1">
              <a:lnSpc>
                <a:spcPct val="80000"/>
              </a:lnSpc>
              <a:buFontTx/>
              <a:buNone/>
            </a:pPr>
            <a:endParaRPr lang="en-US" sz="2000" dirty="0" smtClean="0">
              <a:latin typeface="Times New Roman" pitchFamily="18" charset="0"/>
              <a:cs typeface="Times New Roman" pitchFamily="18" charset="0"/>
            </a:endParaRPr>
          </a:p>
          <a:p>
            <a:pPr eaLnBrk="1" hangingPunct="1">
              <a:lnSpc>
                <a:spcPct val="80000"/>
              </a:lnSpc>
              <a:buFontTx/>
              <a:buNone/>
            </a:pPr>
            <a:r>
              <a:rPr lang="en-US" sz="2000" b="1" u="sng" dirty="0" smtClean="0">
                <a:latin typeface="Times New Roman" pitchFamily="18" charset="0"/>
                <a:cs typeface="Times New Roman" pitchFamily="18" charset="0"/>
              </a:rPr>
              <a:t>Material applications</a:t>
            </a:r>
          </a:p>
          <a:p>
            <a:pPr eaLnBrk="1" hangingPunct="1">
              <a:lnSpc>
                <a:spcPct val="80000"/>
              </a:lnSpc>
            </a:pPr>
            <a:r>
              <a:rPr lang="en-US" sz="2000" dirty="0" smtClean="0">
                <a:latin typeface="Times New Roman" pitchFamily="18" charset="0"/>
                <a:cs typeface="Times New Roman" pitchFamily="18" charset="0"/>
              </a:rPr>
              <a:t>Carbon steels (structural and vessel construction); </a:t>
            </a:r>
          </a:p>
          <a:p>
            <a:pPr eaLnBrk="1" hangingPunct="1">
              <a:lnSpc>
                <a:spcPct val="80000"/>
              </a:lnSpc>
            </a:pPr>
            <a:r>
              <a:rPr lang="en-US" sz="2000" dirty="0" smtClean="0">
                <a:latin typeface="Times New Roman" pitchFamily="18" charset="0"/>
                <a:cs typeface="Times New Roman" pitchFamily="18" charset="0"/>
              </a:rPr>
              <a:t>Low alloy steels; </a:t>
            </a:r>
          </a:p>
          <a:p>
            <a:pPr eaLnBrk="1" hangingPunct="1">
              <a:lnSpc>
                <a:spcPct val="80000"/>
              </a:lnSpc>
            </a:pPr>
            <a:r>
              <a:rPr lang="en-US" sz="2000" dirty="0" smtClean="0">
                <a:latin typeface="Times New Roman" pitchFamily="18" charset="0"/>
                <a:cs typeface="Times New Roman" pitchFamily="18" charset="0"/>
              </a:rPr>
              <a:t>Stainless Steels; </a:t>
            </a:r>
          </a:p>
          <a:p>
            <a:pPr eaLnBrk="1" hangingPunct="1">
              <a:lnSpc>
                <a:spcPct val="80000"/>
              </a:lnSpc>
            </a:pPr>
            <a:r>
              <a:rPr lang="en-US" sz="2000" dirty="0" smtClean="0">
                <a:latin typeface="Times New Roman" pitchFamily="18" charset="0"/>
                <a:cs typeface="Times New Roman" pitchFamily="18" charset="0"/>
              </a:rPr>
              <a:t>Nickel-based alloys; </a:t>
            </a:r>
          </a:p>
          <a:p>
            <a:pPr eaLnBrk="1" hangingPunct="1">
              <a:lnSpc>
                <a:spcPct val="80000"/>
              </a:lnSpc>
            </a:pPr>
            <a:r>
              <a:rPr lang="en-US" sz="2000" dirty="0" smtClean="0">
                <a:latin typeface="Times New Roman" pitchFamily="18" charset="0"/>
                <a:cs typeface="Times New Roman" pitchFamily="18" charset="0"/>
              </a:rPr>
              <a:t>Surfacing applications (</a:t>
            </a:r>
            <a:r>
              <a:rPr lang="en-US" sz="2000" dirty="0" err="1" smtClean="0">
                <a:latin typeface="Times New Roman" pitchFamily="18" charset="0"/>
                <a:cs typeface="Times New Roman" pitchFamily="18" charset="0"/>
              </a:rPr>
              <a:t>wearfacing</a:t>
            </a:r>
            <a:r>
              <a:rPr lang="en-US" sz="2000" dirty="0" smtClean="0">
                <a:latin typeface="Times New Roman" pitchFamily="18" charset="0"/>
                <a:cs typeface="Times New Roman" pitchFamily="18" charset="0"/>
              </a:rPr>
              <a:t>, build-up, and corrosion resistant overlay of steels). </a:t>
            </a:r>
          </a:p>
          <a:p>
            <a:pPr eaLnBrk="1" hangingPunct="1">
              <a:lnSpc>
                <a:spcPct val="80000"/>
              </a:lnSpc>
              <a:buFontTx/>
              <a:buNone/>
            </a:pPr>
            <a:endParaRPr lang="en-US" sz="2000" dirty="0" smtClean="0">
              <a:latin typeface="Times New Roman" pitchFamily="18" charset="0"/>
              <a:cs typeface="Times New Roman" pitchFamily="18" charset="0"/>
            </a:endParaRPr>
          </a:p>
          <a:p>
            <a:pPr eaLnBrk="1" hangingPunct="1">
              <a:lnSpc>
                <a:spcPct val="80000"/>
              </a:lnSpc>
              <a:buFontTx/>
              <a:buNone/>
            </a:pPr>
            <a:r>
              <a:rPr lang="en-US" sz="2000" b="1" u="sng" dirty="0" smtClean="0">
                <a:latin typeface="Times New Roman" pitchFamily="18" charset="0"/>
                <a:cs typeface="Times New Roman" pitchFamily="18" charset="0"/>
              </a:rPr>
              <a:t>Advantages of SAW</a:t>
            </a:r>
          </a:p>
          <a:p>
            <a:pPr eaLnBrk="1" hangingPunct="1">
              <a:lnSpc>
                <a:spcPct val="80000"/>
              </a:lnSpc>
            </a:pPr>
            <a:r>
              <a:rPr lang="en-US" sz="2000" dirty="0" smtClean="0">
                <a:latin typeface="Times New Roman" pitchFamily="18" charset="0"/>
                <a:cs typeface="Times New Roman" pitchFamily="18" charset="0"/>
              </a:rPr>
              <a:t>High deposition rates  (45 kg/h) have been reported).</a:t>
            </a:r>
          </a:p>
          <a:p>
            <a:pPr eaLnBrk="1" hangingPunct="1">
              <a:lnSpc>
                <a:spcPct val="80000"/>
              </a:lnSpc>
            </a:pPr>
            <a:r>
              <a:rPr lang="en-US" sz="2000" dirty="0" smtClean="0">
                <a:latin typeface="Times New Roman" pitchFamily="18" charset="0"/>
                <a:cs typeface="Times New Roman" pitchFamily="18" charset="0"/>
              </a:rPr>
              <a:t>Deep weld penetration.</a:t>
            </a:r>
          </a:p>
          <a:p>
            <a:pPr eaLnBrk="1" hangingPunct="1">
              <a:lnSpc>
                <a:spcPct val="80000"/>
              </a:lnSpc>
            </a:pPr>
            <a:r>
              <a:rPr lang="en-US" sz="2000" dirty="0" smtClean="0">
                <a:latin typeface="Times New Roman" pitchFamily="18" charset="0"/>
                <a:cs typeface="Times New Roman" pitchFamily="18" charset="0"/>
              </a:rPr>
              <a:t>Sound welds are readily made (with good process design and control); </a:t>
            </a:r>
          </a:p>
          <a:p>
            <a:pPr eaLnBrk="1" hangingPunct="1">
              <a:lnSpc>
                <a:spcPct val="80000"/>
              </a:lnSpc>
            </a:pPr>
            <a:r>
              <a:rPr lang="en-US" sz="2000" dirty="0" smtClean="0">
                <a:latin typeface="Times New Roman" pitchFamily="18" charset="0"/>
                <a:cs typeface="Times New Roman" pitchFamily="18" charset="0"/>
              </a:rPr>
              <a:t>High speed welding of thin sheet steels at over 100 in/min (2.5 m/min) is possible; </a:t>
            </a:r>
          </a:p>
          <a:p>
            <a:pPr eaLnBrk="1" hangingPunct="1">
              <a:lnSpc>
                <a:spcPct val="80000"/>
              </a:lnSpc>
            </a:pPr>
            <a:r>
              <a:rPr lang="en-US" sz="2000" dirty="0" smtClean="0">
                <a:latin typeface="Times New Roman" pitchFamily="18" charset="0"/>
                <a:cs typeface="Times New Roman" pitchFamily="18" charset="0"/>
              </a:rPr>
              <a:t>Minimal welding fume or arc light is emitted. </a:t>
            </a:r>
          </a:p>
          <a:p>
            <a:pPr eaLnBrk="1" hangingPunct="1">
              <a:lnSpc>
                <a:spcPct val="80000"/>
              </a:lnSpc>
              <a:buFontTx/>
              <a:buNone/>
            </a:pPr>
            <a:endParaRPr lang="en-US" sz="2000" dirty="0" smtClean="0">
              <a:latin typeface="Times New Roman" pitchFamily="18" charset="0"/>
              <a:cs typeface="Times New Roman" pitchFamily="18" charset="0"/>
            </a:endParaRPr>
          </a:p>
          <a:p>
            <a:pPr eaLnBrk="1" hangingPunct="1">
              <a:lnSpc>
                <a:spcPct val="80000"/>
              </a:lnSpc>
              <a:buFontTx/>
              <a:buNone/>
            </a:pPr>
            <a:r>
              <a:rPr lang="en-US" sz="2000" b="1" u="sng" dirty="0" smtClean="0">
                <a:latin typeface="Times New Roman" pitchFamily="18" charset="0"/>
                <a:cs typeface="Times New Roman" pitchFamily="18" charset="0"/>
              </a:rPr>
              <a:t>Limitations of SAW</a:t>
            </a:r>
          </a:p>
          <a:p>
            <a:pPr eaLnBrk="1" hangingPunct="1">
              <a:lnSpc>
                <a:spcPct val="80000"/>
              </a:lnSpc>
            </a:pPr>
            <a:r>
              <a:rPr lang="en-US" sz="2000" dirty="0" smtClean="0">
                <a:latin typeface="Times New Roman" pitchFamily="18" charset="0"/>
                <a:cs typeface="Times New Roman" pitchFamily="18" charset="0"/>
              </a:rPr>
              <a:t>Limited to ferrous (steel or stainless steels) and some nickel based alloys; </a:t>
            </a:r>
          </a:p>
          <a:p>
            <a:pPr eaLnBrk="1" hangingPunct="1">
              <a:lnSpc>
                <a:spcPct val="80000"/>
              </a:lnSpc>
            </a:pPr>
            <a:r>
              <a:rPr lang="en-US" sz="2000" dirty="0" smtClean="0">
                <a:latin typeface="Times New Roman" pitchFamily="18" charset="0"/>
                <a:cs typeface="Times New Roman" pitchFamily="18" charset="0"/>
              </a:rPr>
              <a:t>Normally limited to long straight seams or rotated pipes or vessels; </a:t>
            </a:r>
          </a:p>
          <a:p>
            <a:pPr eaLnBrk="1" hangingPunct="1">
              <a:lnSpc>
                <a:spcPct val="80000"/>
              </a:lnSpc>
            </a:pPr>
            <a:r>
              <a:rPr lang="en-US" sz="2000" dirty="0" smtClean="0">
                <a:latin typeface="Times New Roman" pitchFamily="18" charset="0"/>
                <a:cs typeface="Times New Roman" pitchFamily="18" charset="0"/>
              </a:rPr>
              <a:t>Requires relatively troublesome flux handling systems; </a:t>
            </a:r>
          </a:p>
          <a:p>
            <a:pPr eaLnBrk="1" hangingPunct="1">
              <a:lnSpc>
                <a:spcPct val="80000"/>
              </a:lnSpc>
            </a:pPr>
            <a:r>
              <a:rPr lang="en-US" sz="2000" dirty="0" smtClean="0">
                <a:latin typeface="Times New Roman" pitchFamily="18" charset="0"/>
                <a:cs typeface="Times New Roman" pitchFamily="18" charset="0"/>
              </a:rPr>
              <a:t>Flux and slag residue can present a health &amp; safety issue; </a:t>
            </a:r>
          </a:p>
          <a:p>
            <a:pPr eaLnBrk="1" hangingPunct="1">
              <a:lnSpc>
                <a:spcPct val="80000"/>
              </a:lnSpc>
            </a:pPr>
            <a:r>
              <a:rPr lang="en-US" sz="2000" dirty="0" smtClean="0">
                <a:latin typeface="Times New Roman" pitchFamily="18" charset="0"/>
                <a:cs typeface="Times New Roman" pitchFamily="18" charset="0"/>
              </a:rPr>
              <a:t>Requires post weld slag removal</a:t>
            </a:r>
          </a:p>
          <a:p>
            <a:pPr eaLnBrk="1" hangingPunct="1">
              <a:lnSpc>
                <a:spcPct val="80000"/>
              </a:lnSpc>
            </a:pPr>
            <a:endParaRPr lang="en-US" sz="20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304800" y="0"/>
            <a:ext cx="8385175" cy="669925"/>
          </a:xfrm>
        </p:spPr>
        <p:txBody>
          <a:bodyPr/>
          <a:lstStyle/>
          <a:p>
            <a:pPr algn="l" eaLnBrk="1" hangingPunct="1"/>
            <a:r>
              <a:rPr lang="en-US" sz="2800" b="1" u="sng" dirty="0" smtClean="0">
                <a:latin typeface="Times New Roman" pitchFamily="18" charset="0"/>
                <a:cs typeface="Times New Roman" pitchFamily="18" charset="0"/>
              </a:rPr>
              <a:t>Flux-cored arc welding</a:t>
            </a:r>
            <a:endParaRPr lang="en-US" sz="2800" u="sng" dirty="0" smtClean="0">
              <a:latin typeface="Times New Roman" pitchFamily="18" charset="0"/>
              <a:cs typeface="Times New Roman" pitchFamily="18" charset="0"/>
            </a:endParaRPr>
          </a:p>
        </p:txBody>
      </p:sp>
      <p:sp>
        <p:nvSpPr>
          <p:cNvPr id="45059" name="Rectangle 3"/>
          <p:cNvSpPr>
            <a:spLocks noGrp="1" noChangeArrowheads="1"/>
          </p:cNvSpPr>
          <p:nvPr>
            <p:ph idx="1"/>
          </p:nvPr>
        </p:nvSpPr>
        <p:spPr>
          <a:xfrm>
            <a:off x="0" y="4572000"/>
            <a:ext cx="9144000" cy="2209800"/>
          </a:xfrm>
        </p:spPr>
        <p:txBody>
          <a:bodyPr/>
          <a:lstStyle/>
          <a:p>
            <a:pPr eaLnBrk="1" hangingPunct="1">
              <a:lnSpc>
                <a:spcPct val="150000"/>
              </a:lnSpc>
              <a:buNone/>
            </a:pPr>
            <a:r>
              <a:rPr lang="en-US" sz="2200" b="1" dirty="0" smtClean="0">
                <a:latin typeface="Times New Roman" pitchFamily="18" charset="0"/>
                <a:cs typeface="Times New Roman" pitchFamily="18" charset="0"/>
              </a:rPr>
              <a:t>	</a:t>
            </a:r>
            <a:r>
              <a:rPr lang="en-US" sz="2200" dirty="0" smtClean="0">
                <a:latin typeface="Times New Roman" pitchFamily="18" charset="0"/>
                <a:cs typeface="Times New Roman" pitchFamily="18" charset="0"/>
              </a:rPr>
              <a:t> An externally supplied shielding gas is sometimes supplied, but often the flux itself is relied upon to generate the necessary protection from the atmosphere. The process is widely used in construction because of its high welding speed and portability.</a:t>
            </a:r>
          </a:p>
          <a:p>
            <a:pPr eaLnBrk="1" hangingPunct="1">
              <a:lnSpc>
                <a:spcPct val="150000"/>
              </a:lnSpc>
            </a:pPr>
            <a:endParaRPr lang="en-US" sz="2200" dirty="0" smtClean="0">
              <a:latin typeface="Times New Roman" pitchFamily="18" charset="0"/>
              <a:cs typeface="Times New Roman" pitchFamily="18" charset="0"/>
            </a:endParaRPr>
          </a:p>
        </p:txBody>
      </p:sp>
      <p:pic>
        <p:nvPicPr>
          <p:cNvPr id="5" name="Picture 4"/>
          <p:cNvPicPr>
            <a:picLocks noChangeAspect="1" noChangeArrowheads="1"/>
          </p:cNvPicPr>
          <p:nvPr/>
        </p:nvPicPr>
        <p:blipFill>
          <a:blip r:embed="rId3" cstate="print"/>
          <a:srcRect/>
          <a:stretch>
            <a:fillRect/>
          </a:stretch>
        </p:blipFill>
        <p:spPr bwMode="auto">
          <a:xfrm>
            <a:off x="4267200" y="533400"/>
            <a:ext cx="4724400" cy="3251200"/>
          </a:xfrm>
          <a:prstGeom prst="rect">
            <a:avLst/>
          </a:prstGeom>
          <a:noFill/>
          <a:ln w="9525">
            <a:noFill/>
            <a:miter lim="800000"/>
            <a:headEnd/>
            <a:tailEnd/>
          </a:ln>
        </p:spPr>
      </p:pic>
      <p:sp>
        <p:nvSpPr>
          <p:cNvPr id="6" name="Rectangle 5"/>
          <p:cNvSpPr/>
          <p:nvPr/>
        </p:nvSpPr>
        <p:spPr>
          <a:xfrm>
            <a:off x="381000" y="609600"/>
            <a:ext cx="8458200" cy="4053417"/>
          </a:xfrm>
          <a:prstGeom prst="rect">
            <a:avLst/>
          </a:prstGeom>
        </p:spPr>
        <p:txBody>
          <a:bodyPr wrap="square">
            <a:spAutoFit/>
          </a:bodyPr>
          <a:lstStyle/>
          <a:p>
            <a:pPr marL="342900" indent="-342900">
              <a:lnSpc>
                <a:spcPct val="150000"/>
              </a:lnSpc>
              <a:spcBef>
                <a:spcPct val="20000"/>
              </a:spcBef>
            </a:pPr>
            <a:r>
              <a:rPr lang="en-US" sz="2200" dirty="0" smtClean="0">
                <a:latin typeface="Times New Roman" pitchFamily="18" charset="0"/>
                <a:cs typeface="Times New Roman" pitchFamily="18" charset="0"/>
              </a:rPr>
              <a:t>Flux-cored arc welding (FCAW)</a:t>
            </a:r>
          </a:p>
          <a:p>
            <a:pPr marL="342900" indent="-342900">
              <a:lnSpc>
                <a:spcPct val="150000"/>
              </a:lnSpc>
              <a:spcBef>
                <a:spcPct val="20000"/>
              </a:spcBef>
            </a:pPr>
            <a:r>
              <a:rPr lang="en-US" sz="2200" dirty="0" smtClean="0">
                <a:latin typeface="Times New Roman" pitchFamily="18" charset="0"/>
                <a:cs typeface="Times New Roman" pitchFamily="18" charset="0"/>
              </a:rPr>
              <a:t> is a semi-automatic or automatic</a:t>
            </a:r>
          </a:p>
          <a:p>
            <a:pPr marL="342900" indent="-342900">
              <a:lnSpc>
                <a:spcPct val="150000"/>
              </a:lnSpc>
              <a:spcBef>
                <a:spcPct val="20000"/>
              </a:spcBef>
            </a:pPr>
            <a:r>
              <a:rPr lang="en-US" sz="2200" dirty="0" smtClean="0">
                <a:latin typeface="Times New Roman" pitchFamily="18" charset="0"/>
                <a:cs typeface="Times New Roman" pitchFamily="18" charset="0"/>
              </a:rPr>
              <a:t>arc welding process. FCAW </a:t>
            </a:r>
          </a:p>
          <a:p>
            <a:pPr marL="342900" indent="-342900">
              <a:lnSpc>
                <a:spcPct val="150000"/>
              </a:lnSpc>
              <a:spcBef>
                <a:spcPct val="20000"/>
              </a:spcBef>
            </a:pPr>
            <a:r>
              <a:rPr lang="en-US" sz="2200" dirty="0" smtClean="0">
                <a:latin typeface="Times New Roman" pitchFamily="18" charset="0"/>
                <a:cs typeface="Times New Roman" pitchFamily="18" charset="0"/>
              </a:rPr>
              <a:t>requires a continuously fed</a:t>
            </a:r>
          </a:p>
          <a:p>
            <a:pPr marL="342900" indent="-342900">
              <a:lnSpc>
                <a:spcPct val="150000"/>
              </a:lnSpc>
              <a:spcBef>
                <a:spcPct val="20000"/>
              </a:spcBef>
            </a:pPr>
            <a:r>
              <a:rPr lang="en-US" sz="2200" dirty="0" smtClean="0">
                <a:latin typeface="Times New Roman" pitchFamily="18" charset="0"/>
                <a:cs typeface="Times New Roman" pitchFamily="18" charset="0"/>
              </a:rPr>
              <a:t>consumable tubular electrode</a:t>
            </a:r>
          </a:p>
          <a:p>
            <a:pPr marL="342900" indent="-342900">
              <a:lnSpc>
                <a:spcPct val="150000"/>
              </a:lnSpc>
              <a:spcBef>
                <a:spcPct val="20000"/>
              </a:spcBef>
            </a:pPr>
            <a:r>
              <a:rPr lang="en-US" sz="2200" dirty="0" smtClean="0">
                <a:latin typeface="Times New Roman" pitchFamily="18" charset="0"/>
                <a:cs typeface="Times New Roman" pitchFamily="18" charset="0"/>
              </a:rPr>
              <a:t> containing a flux and a constant </a:t>
            </a:r>
          </a:p>
          <a:p>
            <a:pPr marL="342900" indent="-342900">
              <a:lnSpc>
                <a:spcPct val="150000"/>
              </a:lnSpc>
              <a:spcBef>
                <a:spcPct val="20000"/>
              </a:spcBef>
            </a:pPr>
            <a:r>
              <a:rPr lang="en-US" sz="2200" dirty="0" smtClean="0">
                <a:latin typeface="Times New Roman" pitchFamily="18" charset="0"/>
                <a:cs typeface="Times New Roman" pitchFamily="18" charset="0"/>
              </a:rPr>
              <a:t>voltage or, less commonly, a constant  current welding power supply.</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04800" y="0"/>
            <a:ext cx="8385175" cy="746125"/>
          </a:xfrm>
        </p:spPr>
        <p:txBody>
          <a:bodyPr/>
          <a:lstStyle/>
          <a:p>
            <a:pPr algn="l" eaLnBrk="1" hangingPunct="1"/>
            <a:r>
              <a:rPr lang="en-US" sz="3200" b="1" u="sng" dirty="0" smtClean="0">
                <a:solidFill>
                  <a:schemeClr val="tx1"/>
                </a:solidFill>
                <a:latin typeface="Times New Roman" pitchFamily="18" charset="0"/>
                <a:cs typeface="Times New Roman" pitchFamily="18" charset="0"/>
              </a:rPr>
              <a:t>Gas Tungsten Arc  Welding or (TIG)</a:t>
            </a:r>
          </a:p>
        </p:txBody>
      </p:sp>
      <p:sp>
        <p:nvSpPr>
          <p:cNvPr id="53251" name="Rectangle 3"/>
          <p:cNvSpPr>
            <a:spLocks noGrp="1" noChangeArrowheads="1"/>
          </p:cNvSpPr>
          <p:nvPr>
            <p:ph idx="1"/>
          </p:nvPr>
        </p:nvSpPr>
        <p:spPr>
          <a:xfrm>
            <a:off x="152400" y="838200"/>
            <a:ext cx="8610600" cy="5867400"/>
          </a:xfrm>
        </p:spPr>
        <p:txBody>
          <a:bodyPr/>
          <a:lstStyle/>
          <a:p>
            <a:pPr eaLnBrk="1" hangingPunct="1">
              <a:lnSpc>
                <a:spcPct val="150000"/>
              </a:lnSpc>
            </a:pPr>
            <a:r>
              <a:rPr lang="en-US" sz="2200" dirty="0" smtClean="0">
                <a:latin typeface="Times New Roman" pitchFamily="18" charset="0"/>
                <a:cs typeface="Times New Roman" pitchFamily="18" charset="0"/>
              </a:rPr>
              <a:t>(GTAW), or tungsten inert gas (TIG) welding, is a manual welding process that uses a non-consumable electrode made of tungsten , an inert or semi-inert gas mixture, and a separate filler material. </a:t>
            </a:r>
          </a:p>
          <a:p>
            <a:pPr eaLnBrk="1" hangingPunct="1">
              <a:lnSpc>
                <a:spcPct val="150000"/>
              </a:lnSpc>
            </a:pPr>
            <a:r>
              <a:rPr lang="en-US" sz="2200" dirty="0" smtClean="0">
                <a:latin typeface="Times New Roman" pitchFamily="18" charset="0"/>
                <a:cs typeface="Times New Roman" pitchFamily="18" charset="0"/>
              </a:rPr>
              <a:t>Especially useful for welding </a:t>
            </a:r>
            <a:r>
              <a:rPr lang="en-US" sz="2200" b="1" i="1" dirty="0" smtClean="0">
                <a:latin typeface="Times New Roman" pitchFamily="18" charset="0"/>
                <a:cs typeface="Times New Roman" pitchFamily="18" charset="0"/>
              </a:rPr>
              <a:t>thin materials</a:t>
            </a:r>
            <a:r>
              <a:rPr lang="en-US" sz="2200" dirty="0" smtClean="0">
                <a:latin typeface="Times New Roman" pitchFamily="18" charset="0"/>
                <a:cs typeface="Times New Roman" pitchFamily="18" charset="0"/>
              </a:rPr>
              <a:t>, this method is characterized by a stable arc and high quality welds, but it requires </a:t>
            </a:r>
            <a:r>
              <a:rPr lang="en-US" sz="2200" b="1" i="1" dirty="0" smtClean="0">
                <a:latin typeface="Times New Roman" pitchFamily="18" charset="0"/>
                <a:cs typeface="Times New Roman" pitchFamily="18" charset="0"/>
              </a:rPr>
              <a:t>significant operator skill</a:t>
            </a:r>
            <a:r>
              <a:rPr lang="en-US" sz="2200" dirty="0" smtClean="0">
                <a:latin typeface="Times New Roman" pitchFamily="18" charset="0"/>
                <a:cs typeface="Times New Roman" pitchFamily="18" charset="0"/>
              </a:rPr>
              <a:t> and can only be accomplished at relatively low speeds.</a:t>
            </a:r>
          </a:p>
          <a:p>
            <a:pPr eaLnBrk="1" hangingPunct="1">
              <a:lnSpc>
                <a:spcPct val="150000"/>
              </a:lnSpc>
            </a:pPr>
            <a:r>
              <a:rPr lang="en-US" sz="2200" dirty="0" smtClean="0">
                <a:latin typeface="Times New Roman" pitchFamily="18" charset="0"/>
                <a:cs typeface="Times New Roman" pitchFamily="18" charset="0"/>
              </a:rPr>
              <a:t> It can be used on nearly all </a:t>
            </a:r>
            <a:r>
              <a:rPr lang="en-US" sz="2200" dirty="0" err="1" smtClean="0">
                <a:latin typeface="Times New Roman" pitchFamily="18" charset="0"/>
                <a:cs typeface="Times New Roman" pitchFamily="18" charset="0"/>
              </a:rPr>
              <a:t>weldable</a:t>
            </a:r>
            <a:r>
              <a:rPr lang="en-US" sz="2200" dirty="0" smtClean="0">
                <a:latin typeface="Times New Roman" pitchFamily="18" charset="0"/>
                <a:cs typeface="Times New Roman" pitchFamily="18" charset="0"/>
              </a:rPr>
              <a:t> metals, though it is most often applied to </a:t>
            </a:r>
            <a:r>
              <a:rPr lang="en-US" sz="2200" b="1" i="1" dirty="0" smtClean="0">
                <a:latin typeface="Times New Roman" pitchFamily="18" charset="0"/>
                <a:cs typeface="Times New Roman" pitchFamily="18" charset="0"/>
              </a:rPr>
              <a:t>stainless steel and light metals.</a:t>
            </a:r>
          </a:p>
          <a:p>
            <a:pPr eaLnBrk="1" hangingPunct="1">
              <a:lnSpc>
                <a:spcPct val="150000"/>
              </a:lnSpc>
            </a:pPr>
            <a:r>
              <a:rPr lang="en-US" sz="2200" dirty="0" smtClean="0">
                <a:latin typeface="Times New Roman" pitchFamily="18" charset="0"/>
                <a:cs typeface="Times New Roman" pitchFamily="18" charset="0"/>
              </a:rPr>
              <a:t> It is often used when quality welds are extremely important, such as in </a:t>
            </a:r>
            <a:r>
              <a:rPr lang="en-US" sz="2200" b="1" i="1" dirty="0" smtClean="0">
                <a:latin typeface="Times New Roman" pitchFamily="18" charset="0"/>
                <a:cs typeface="Times New Roman" pitchFamily="18" charset="0"/>
              </a:rPr>
              <a:t>bicycle, aircraft and naval applications. </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p:cNvPicPr>
            <a:picLocks noChangeAspect="1" noChangeArrowheads="1"/>
          </p:cNvPicPr>
          <p:nvPr/>
        </p:nvPicPr>
        <p:blipFill>
          <a:blip r:embed="rId2" cstate="print"/>
          <a:srcRect/>
          <a:stretch>
            <a:fillRect/>
          </a:stretch>
        </p:blipFill>
        <p:spPr bwMode="auto">
          <a:xfrm>
            <a:off x="533400" y="609600"/>
            <a:ext cx="7620000" cy="563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4"/>
          <p:cNvPicPr>
            <a:picLocks noChangeAspect="1" noChangeArrowheads="1"/>
          </p:cNvPicPr>
          <p:nvPr/>
        </p:nvPicPr>
        <p:blipFill>
          <a:blip r:embed="rId2" cstate="print"/>
          <a:srcRect/>
          <a:stretch>
            <a:fillRect/>
          </a:stretch>
        </p:blipFill>
        <p:spPr bwMode="auto">
          <a:xfrm>
            <a:off x="762000" y="685800"/>
            <a:ext cx="71628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609600" y="685800"/>
            <a:ext cx="8001000" cy="457200"/>
          </a:xfrm>
          <a:prstGeom prst="rect">
            <a:avLst/>
          </a:prstGeom>
          <a:noFill/>
          <a:ln w="9525">
            <a:noFill/>
            <a:miter lim="800000"/>
            <a:headEnd/>
            <a:tailEnd/>
          </a:ln>
        </p:spPr>
        <p:txBody>
          <a:bodyPr>
            <a:spAutoFit/>
          </a:bodyPr>
          <a:lstStyle/>
          <a:p>
            <a:pPr>
              <a:spcBef>
                <a:spcPct val="50000"/>
              </a:spcBef>
            </a:pPr>
            <a:endParaRPr lang="en-IN" sz="2400">
              <a:latin typeface="Times New Roman" pitchFamily="18" charset="0"/>
            </a:endParaRPr>
          </a:p>
        </p:txBody>
      </p:sp>
      <p:sp>
        <p:nvSpPr>
          <p:cNvPr id="56323" name="Rectangle 3"/>
          <p:cNvSpPr>
            <a:spLocks noGrp="1" noChangeArrowheads="1"/>
          </p:cNvSpPr>
          <p:nvPr>
            <p:ph idx="1"/>
          </p:nvPr>
        </p:nvSpPr>
        <p:spPr>
          <a:xfrm>
            <a:off x="76200" y="0"/>
            <a:ext cx="8991600" cy="6781800"/>
          </a:xfrm>
        </p:spPr>
        <p:txBody>
          <a:bodyPr/>
          <a:lstStyle/>
          <a:p>
            <a:pPr marL="0" indent="0" eaLnBrk="1" hangingPunct="1">
              <a:lnSpc>
                <a:spcPct val="150000"/>
              </a:lnSpc>
              <a:buClr>
                <a:schemeClr val="tx1"/>
              </a:buClr>
              <a:buFontTx/>
              <a:buNone/>
            </a:pPr>
            <a:r>
              <a:rPr lang="en-US" sz="2400" b="1" i="1" dirty="0" smtClean="0">
                <a:latin typeface="Times New Roman" pitchFamily="18" charset="0"/>
                <a:cs typeface="Times New Roman" pitchFamily="18" charset="0"/>
              </a:rPr>
              <a:t>The tungsten electrode has a high melting point that makes it virtually non-consumable.  This gives the gas tungsten arc welding specific</a:t>
            </a: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Advantages</a:t>
            </a:r>
            <a:r>
              <a:rPr lang="en-US" sz="2400" dirty="0" smtClean="0">
                <a:latin typeface="Times New Roman" pitchFamily="18" charset="0"/>
                <a:cs typeface="Times New Roman" pitchFamily="18" charset="0"/>
              </a:rPr>
              <a:t>:</a:t>
            </a:r>
          </a:p>
          <a:p>
            <a:pPr marL="0" indent="0" eaLnBrk="1" hangingPunct="1">
              <a:lnSpc>
                <a:spcPct val="150000"/>
              </a:lnSpc>
              <a:buClr>
                <a:schemeClr val="tx1"/>
              </a:buClr>
              <a:buFont typeface="Wingdings" pitchFamily="2" charset="2"/>
              <a:buChar char="Ø"/>
            </a:pPr>
            <a:r>
              <a:rPr lang="en-US" sz="2400" dirty="0" smtClean="0">
                <a:latin typeface="Times New Roman" pitchFamily="18" charset="0"/>
                <a:cs typeface="Times New Roman" pitchFamily="18" charset="0"/>
              </a:rPr>
              <a:t>     Welding can be done in any position. </a:t>
            </a:r>
          </a:p>
          <a:p>
            <a:pPr marL="0" indent="0" eaLnBrk="1" hangingPunct="1">
              <a:lnSpc>
                <a:spcPct val="150000"/>
              </a:lnSpc>
              <a:buClr>
                <a:schemeClr val="tx1"/>
              </a:buClr>
              <a:buFont typeface="Wingdings" pitchFamily="2" charset="2"/>
              <a:buChar char="Ø"/>
            </a:pPr>
            <a:r>
              <a:rPr lang="en-US" sz="2400" dirty="0" smtClean="0">
                <a:latin typeface="Times New Roman" pitchFamily="18" charset="0"/>
                <a:cs typeface="Times New Roman" pitchFamily="18" charset="0"/>
              </a:rPr>
              <a:t>    The weld is usually equal to the base metal in composition. </a:t>
            </a:r>
          </a:p>
          <a:p>
            <a:pPr marL="0" indent="0" eaLnBrk="1" hangingPunct="1">
              <a:lnSpc>
                <a:spcPct val="150000"/>
              </a:lnSpc>
              <a:buClr>
                <a:schemeClr val="tx1"/>
              </a:buClr>
              <a:buFont typeface="Wingdings" pitchFamily="2" charset="2"/>
              <a:buChar char="Ø"/>
            </a:pPr>
            <a:r>
              <a:rPr lang="en-US" sz="2400" dirty="0" smtClean="0">
                <a:latin typeface="Times New Roman" pitchFamily="18" charset="0"/>
                <a:cs typeface="Times New Roman" pitchFamily="18" charset="0"/>
              </a:rPr>
              <a:t>    Flux is not used, therefore, finished welds do not require </a:t>
            </a:r>
          </a:p>
          <a:p>
            <a:pPr marL="0" indent="0" eaLnBrk="1" hangingPunct="1">
              <a:lnSpc>
                <a:spcPct val="150000"/>
              </a:lnSpc>
              <a:buClr>
                <a:schemeClr val="tx1"/>
              </a:buClr>
              <a:buNone/>
            </a:pPr>
            <a:r>
              <a:rPr lang="en-US" sz="2400" dirty="0" smtClean="0">
                <a:latin typeface="Times New Roman" pitchFamily="18" charset="0"/>
                <a:cs typeface="Times New Roman" pitchFamily="18" charset="0"/>
              </a:rPr>
              <a:t>       cleaning of corrosive residue. </a:t>
            </a:r>
          </a:p>
          <a:p>
            <a:pPr marL="0" indent="0" eaLnBrk="1" hangingPunct="1">
              <a:lnSpc>
                <a:spcPct val="150000"/>
              </a:lnSpc>
              <a:buClr>
                <a:schemeClr val="tx1"/>
              </a:buClr>
              <a:buFont typeface="Wingdings" pitchFamily="2" charset="2"/>
              <a:buChar char="Ø"/>
            </a:pPr>
            <a:r>
              <a:rPr lang="en-US" sz="2400" dirty="0" smtClean="0">
                <a:latin typeface="Times New Roman" pitchFamily="18" charset="0"/>
                <a:cs typeface="Times New Roman" pitchFamily="18" charset="0"/>
              </a:rPr>
              <a:t>    Smoke or fumes are not present to obscure vision. </a:t>
            </a:r>
          </a:p>
          <a:p>
            <a:pPr marL="0" indent="0" eaLnBrk="1" hangingPunct="1">
              <a:lnSpc>
                <a:spcPct val="150000"/>
              </a:lnSpc>
              <a:buClr>
                <a:schemeClr val="tx1"/>
              </a:buClr>
              <a:buFont typeface="Wingdings" pitchFamily="2" charset="2"/>
              <a:buChar char="Ø"/>
            </a:pPr>
            <a:r>
              <a:rPr lang="en-US" sz="2400" dirty="0" smtClean="0">
                <a:latin typeface="Times New Roman" pitchFamily="18" charset="0"/>
                <a:cs typeface="Times New Roman" pitchFamily="18" charset="0"/>
              </a:rPr>
              <a:t>    Distortion of the base metal is minimal because the heat is </a:t>
            </a:r>
          </a:p>
          <a:p>
            <a:pPr marL="0" indent="0" eaLnBrk="1" hangingPunct="1">
              <a:lnSpc>
                <a:spcPct val="150000"/>
              </a:lnSpc>
              <a:buClr>
                <a:schemeClr val="tx1"/>
              </a:buClr>
              <a:buNone/>
            </a:pPr>
            <a:r>
              <a:rPr lang="en-US" sz="2400" dirty="0" smtClean="0">
                <a:latin typeface="Times New Roman" pitchFamily="18" charset="0"/>
                <a:cs typeface="Times New Roman" pitchFamily="18" charset="0"/>
              </a:rPr>
              <a:t>       concentrated in a small area. </a:t>
            </a:r>
          </a:p>
          <a:p>
            <a:pPr marL="0" indent="0" eaLnBrk="1" hangingPunct="1">
              <a:lnSpc>
                <a:spcPct val="150000"/>
              </a:lnSpc>
              <a:buClr>
                <a:schemeClr val="tx1"/>
              </a:buClr>
              <a:buFont typeface="Wingdings" pitchFamily="2" charset="2"/>
              <a:buChar char="Ø"/>
            </a:pPr>
            <a:r>
              <a:rPr lang="en-US" sz="2400" dirty="0" smtClean="0">
                <a:latin typeface="Times New Roman" pitchFamily="18" charset="0"/>
                <a:cs typeface="Times New Roman" pitchFamily="18" charset="0"/>
              </a:rPr>
              <a:t>    No spatter is produced.</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5" descr="Gas tungsten arc welding">
            <a:hlinkClick r:id="rId2" tooltip="Gas tungsten arc welding"/>
          </p:cNvPr>
          <p:cNvPicPr>
            <a:picLocks noChangeAspect="1" noChangeArrowheads="1"/>
          </p:cNvPicPr>
          <p:nvPr/>
        </p:nvPicPr>
        <p:blipFill>
          <a:blip r:embed="rId3" cstate="print"/>
          <a:srcRect/>
          <a:stretch>
            <a:fillRect/>
          </a:stretch>
        </p:blipFill>
        <p:spPr bwMode="auto">
          <a:xfrm>
            <a:off x="609600" y="609600"/>
            <a:ext cx="8077200" cy="571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228600" y="152400"/>
            <a:ext cx="8229600" cy="352425"/>
          </a:xfrm>
        </p:spPr>
        <p:txBody>
          <a:bodyPr>
            <a:normAutofit fontScale="90000"/>
          </a:bodyPr>
          <a:lstStyle/>
          <a:p>
            <a:pPr algn="l" eaLnBrk="1" hangingPunct="1"/>
            <a:r>
              <a:rPr lang="en-US" sz="4000" b="1" u="sng" dirty="0" smtClean="0">
                <a:latin typeface="Times New Roman" pitchFamily="18" charset="0"/>
                <a:cs typeface="Times New Roman" pitchFamily="18" charset="0"/>
              </a:rPr>
              <a:t>Atomic </a:t>
            </a:r>
            <a:r>
              <a:rPr lang="en-US" sz="3200" b="1" u="sng" dirty="0" smtClean="0">
                <a:latin typeface="Times New Roman" pitchFamily="18" charset="0"/>
                <a:cs typeface="Times New Roman" pitchFamily="18" charset="0"/>
              </a:rPr>
              <a:t>Hydrogen</a:t>
            </a:r>
            <a:r>
              <a:rPr lang="en-US" sz="4000" b="1" u="sng" dirty="0" smtClean="0">
                <a:latin typeface="Times New Roman" pitchFamily="18" charset="0"/>
                <a:cs typeface="Times New Roman" pitchFamily="18" charset="0"/>
              </a:rPr>
              <a:t> Welding</a:t>
            </a:r>
          </a:p>
        </p:txBody>
      </p:sp>
      <p:sp>
        <p:nvSpPr>
          <p:cNvPr id="58371" name="Rectangle 3"/>
          <p:cNvSpPr>
            <a:spLocks noGrp="1" noChangeArrowheads="1"/>
          </p:cNvSpPr>
          <p:nvPr>
            <p:ph idx="1"/>
          </p:nvPr>
        </p:nvSpPr>
        <p:spPr>
          <a:xfrm>
            <a:off x="0" y="762000"/>
            <a:ext cx="3505200" cy="4267200"/>
          </a:xfrm>
        </p:spPr>
        <p:txBody>
          <a:bodyPr/>
          <a:lstStyle/>
          <a:p>
            <a:pPr eaLnBrk="1" hangingPunct="1">
              <a:lnSpc>
                <a:spcPct val="150000"/>
              </a:lnSpc>
              <a:buNone/>
            </a:pPr>
            <a:r>
              <a:rPr lang="en-US" sz="2200" dirty="0" smtClean="0">
                <a:latin typeface="Times New Roman" pitchFamily="18" charset="0"/>
                <a:cs typeface="Times New Roman" pitchFamily="18" charset="0"/>
              </a:rPr>
              <a:t>In this, the coalescence is </a:t>
            </a:r>
          </a:p>
          <a:p>
            <a:pPr eaLnBrk="1" hangingPunct="1">
              <a:lnSpc>
                <a:spcPct val="150000"/>
              </a:lnSpc>
              <a:buNone/>
            </a:pPr>
            <a:r>
              <a:rPr lang="en-US" sz="2200" dirty="0" smtClean="0">
                <a:latin typeface="Times New Roman" pitchFamily="18" charset="0"/>
                <a:cs typeface="Times New Roman" pitchFamily="18" charset="0"/>
              </a:rPr>
              <a:t>produced by heating with </a:t>
            </a:r>
          </a:p>
          <a:p>
            <a:pPr eaLnBrk="1" hangingPunct="1">
              <a:lnSpc>
                <a:spcPct val="150000"/>
              </a:lnSpc>
              <a:buNone/>
            </a:pPr>
            <a:r>
              <a:rPr lang="en-US" sz="2200" dirty="0" smtClean="0">
                <a:latin typeface="Times New Roman" pitchFamily="18" charset="0"/>
                <a:cs typeface="Times New Roman" pitchFamily="18" charset="0"/>
              </a:rPr>
              <a:t>an electric arc maintained </a:t>
            </a:r>
          </a:p>
          <a:p>
            <a:pPr eaLnBrk="1" hangingPunct="1">
              <a:lnSpc>
                <a:spcPct val="150000"/>
              </a:lnSpc>
              <a:buNone/>
            </a:pPr>
            <a:r>
              <a:rPr lang="en-US" sz="2200" dirty="0" smtClean="0">
                <a:latin typeface="Times New Roman" pitchFamily="18" charset="0"/>
                <a:cs typeface="Times New Roman" pitchFamily="18" charset="0"/>
              </a:rPr>
              <a:t>between two tungsten </a:t>
            </a:r>
          </a:p>
          <a:p>
            <a:pPr eaLnBrk="1" hangingPunct="1">
              <a:lnSpc>
                <a:spcPct val="150000"/>
              </a:lnSpc>
              <a:buNone/>
            </a:pPr>
            <a:r>
              <a:rPr lang="en-US" sz="2200" dirty="0" smtClean="0">
                <a:latin typeface="Times New Roman" pitchFamily="18" charset="0"/>
                <a:cs typeface="Times New Roman" pitchFamily="18" charset="0"/>
              </a:rPr>
              <a:t>electrodes in an atmosphere </a:t>
            </a:r>
          </a:p>
          <a:p>
            <a:pPr eaLnBrk="1" hangingPunct="1">
              <a:lnSpc>
                <a:spcPct val="150000"/>
              </a:lnSpc>
              <a:buNone/>
            </a:pPr>
            <a:r>
              <a:rPr lang="en-US" sz="2200" dirty="0" smtClean="0">
                <a:latin typeface="Times New Roman" pitchFamily="18" charset="0"/>
                <a:cs typeface="Times New Roman" pitchFamily="18" charset="0"/>
              </a:rPr>
              <a:t>of hydrogen. Shielding is </a:t>
            </a:r>
          </a:p>
          <a:p>
            <a:pPr eaLnBrk="1" hangingPunct="1">
              <a:lnSpc>
                <a:spcPct val="150000"/>
              </a:lnSpc>
              <a:buNone/>
            </a:pPr>
            <a:r>
              <a:rPr lang="en-US" sz="2200" dirty="0" smtClean="0">
                <a:latin typeface="Times New Roman" pitchFamily="18" charset="0"/>
                <a:cs typeface="Times New Roman" pitchFamily="18" charset="0"/>
              </a:rPr>
              <a:t>Obtained by </a:t>
            </a:r>
            <a:r>
              <a:rPr lang="en-US" sz="2200" dirty="0" smtClean="0">
                <a:latin typeface="Times New Roman" pitchFamily="18" charset="0"/>
                <a:cs typeface="Times New Roman" pitchFamily="18" charset="0"/>
              </a:rPr>
              <a:t>hydrogen. </a:t>
            </a:r>
          </a:p>
        </p:txBody>
      </p:sp>
      <p:pic>
        <p:nvPicPr>
          <p:cNvPr id="4" name="Picture 4"/>
          <p:cNvPicPr>
            <a:picLocks noChangeAspect="1" noChangeArrowheads="1"/>
          </p:cNvPicPr>
          <p:nvPr/>
        </p:nvPicPr>
        <p:blipFill>
          <a:blip r:embed="rId2" cstate="print"/>
          <a:srcRect/>
          <a:stretch>
            <a:fillRect/>
          </a:stretch>
        </p:blipFill>
        <p:spPr bwMode="auto">
          <a:xfrm>
            <a:off x="3352800" y="770283"/>
            <a:ext cx="5638800" cy="4106517"/>
          </a:xfrm>
          <a:prstGeom prst="rect">
            <a:avLst/>
          </a:prstGeom>
          <a:noFill/>
          <a:ln w="9525">
            <a:noFill/>
            <a:miter lim="800000"/>
            <a:headEnd/>
            <a:tailEnd/>
          </a:ln>
        </p:spPr>
      </p:pic>
      <p:sp>
        <p:nvSpPr>
          <p:cNvPr id="5" name="Rectangle 4"/>
          <p:cNvSpPr/>
          <p:nvPr/>
        </p:nvSpPr>
        <p:spPr>
          <a:xfrm>
            <a:off x="0" y="5105400"/>
            <a:ext cx="9144000" cy="1107996"/>
          </a:xfrm>
          <a:prstGeom prst="rect">
            <a:avLst/>
          </a:prstGeom>
        </p:spPr>
        <p:txBody>
          <a:bodyPr wrap="square">
            <a:spAutoFit/>
          </a:bodyPr>
          <a:lstStyle/>
          <a:p>
            <a:pPr eaLnBrk="1" hangingPunct="1">
              <a:lnSpc>
                <a:spcPct val="150000"/>
              </a:lnSpc>
            </a:pPr>
            <a:r>
              <a:rPr lang="en-US" sz="2200" dirty="0" smtClean="0">
                <a:latin typeface="Times New Roman" pitchFamily="18" charset="0"/>
                <a:cs typeface="Times New Roman" pitchFamily="18" charset="0"/>
              </a:rPr>
              <a:t>Hydrogen gas flows by the tungsten electrodes in the holder, keeping them cooler and lengthening the electrode life. </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71691"/>
            <a:ext cx="8915400" cy="6186309"/>
          </a:xfrm>
          <a:prstGeom prst="rect">
            <a:avLst/>
          </a:prstGeom>
        </p:spPr>
        <p:txBody>
          <a:bodyPr wrap="square">
            <a:spAutoFit/>
          </a:bodyPr>
          <a:lstStyle/>
          <a:p>
            <a:pPr eaLnBrk="1" hangingPunct="1">
              <a:lnSpc>
                <a:spcPct val="150000"/>
              </a:lnSpc>
            </a:pPr>
            <a:r>
              <a:rPr lang="en-US" sz="2200" dirty="0" smtClean="0">
                <a:latin typeface="Times New Roman" pitchFamily="18" charset="0"/>
                <a:cs typeface="Times New Roman" pitchFamily="18" charset="0"/>
              </a:rPr>
              <a:t>In this process an </a:t>
            </a:r>
            <a:r>
              <a:rPr lang="en-US" sz="2200" dirty="0" err="1" smtClean="0">
                <a:latin typeface="Times New Roman" pitchFamily="18" charset="0"/>
                <a:cs typeface="Times New Roman" pitchFamily="18" charset="0"/>
              </a:rPr>
              <a:t>a.c</a:t>
            </a:r>
            <a:r>
              <a:rPr lang="en-US" sz="2200" dirty="0" smtClean="0">
                <a:latin typeface="Times New Roman" pitchFamily="18" charset="0"/>
                <a:cs typeface="Times New Roman" pitchFamily="18" charset="0"/>
              </a:rPr>
              <a:t>. arc is formed between two tungsten electrodes along which streams of hydrogen are fed to the welding zone. The molecules of hydrogen are dissociated by the high heat of the arc in the gap between the electrodes. The formation of atomic hydrogen proceeds with the absorption of heat:</a:t>
            </a:r>
          </a:p>
          <a:p>
            <a:pPr algn="ctr" eaLnBrk="1" hangingPunct="1">
              <a:lnSpc>
                <a:spcPct val="150000"/>
              </a:lnSpc>
            </a:pPr>
            <a:r>
              <a:rPr lang="en-US" sz="2200" dirty="0" smtClean="0">
                <a:latin typeface="Times New Roman" pitchFamily="18" charset="0"/>
                <a:cs typeface="Times New Roman" pitchFamily="18" charset="0"/>
              </a:rPr>
              <a:t>H</a:t>
            </a:r>
            <a:r>
              <a:rPr lang="en-US" sz="2200" baseline="-25000" dirty="0" smtClean="0">
                <a:latin typeface="Times New Roman" pitchFamily="18" charset="0"/>
                <a:cs typeface="Times New Roman" pitchFamily="18" charset="0"/>
              </a:rPr>
              <a:t>2</a:t>
            </a:r>
            <a:r>
              <a:rPr lang="en-US" sz="2200" dirty="0" smtClean="0">
                <a:latin typeface="Times New Roman" pitchFamily="18" charset="0"/>
                <a:cs typeface="Times New Roman" pitchFamily="18" charset="0"/>
              </a:rPr>
              <a:t> = 2H - 421.2 kJ/mol.</a:t>
            </a:r>
          </a:p>
          <a:p>
            <a:pPr eaLnBrk="1" hangingPunct="1">
              <a:lnSpc>
                <a:spcPct val="150000"/>
              </a:lnSpc>
            </a:pPr>
            <a:r>
              <a:rPr lang="en-US" sz="2200" dirty="0" smtClean="0">
                <a:latin typeface="Times New Roman" pitchFamily="18" charset="0"/>
                <a:cs typeface="Times New Roman" pitchFamily="18" charset="0"/>
              </a:rPr>
              <a:t>This atomic hydrogen recombines to form molecular hydrogen outside the arc, particularly on the relatively cold surface of the work being welded, releasing the heat gained previously :</a:t>
            </a:r>
          </a:p>
          <a:p>
            <a:pPr algn="ctr" eaLnBrk="1" hangingPunct="1">
              <a:lnSpc>
                <a:spcPct val="150000"/>
              </a:lnSpc>
            </a:pPr>
            <a:r>
              <a:rPr lang="en-US" sz="2200" dirty="0" smtClean="0">
                <a:latin typeface="Times New Roman" pitchFamily="18" charset="0"/>
                <a:cs typeface="Times New Roman" pitchFamily="18" charset="0"/>
              </a:rPr>
              <a:t>2H = H</a:t>
            </a:r>
            <a:r>
              <a:rPr lang="en-US" sz="2200" baseline="-25000" dirty="0" smtClean="0">
                <a:latin typeface="Times New Roman" pitchFamily="18" charset="0"/>
                <a:cs typeface="Times New Roman" pitchFamily="18" charset="0"/>
              </a:rPr>
              <a:t>2</a:t>
            </a:r>
            <a:r>
              <a:rPr lang="en-US" sz="2200" dirty="0" smtClean="0">
                <a:latin typeface="Times New Roman" pitchFamily="18" charset="0"/>
                <a:cs typeface="Times New Roman" pitchFamily="18" charset="0"/>
              </a:rPr>
              <a:t> + 421.2 kJ/mol. </a:t>
            </a:r>
          </a:p>
          <a:p>
            <a:pPr eaLnBrk="1" hangingPunct="1">
              <a:lnSpc>
                <a:spcPct val="150000"/>
              </a:lnSpc>
            </a:pPr>
            <a:r>
              <a:rPr lang="en-US" sz="2200" dirty="0" smtClean="0">
                <a:latin typeface="Times New Roman" pitchFamily="18" charset="0"/>
                <a:cs typeface="Times New Roman" pitchFamily="18" charset="0"/>
              </a:rPr>
              <a:t>The metal is heated by the indirect arc and by the heat evolved above, producing a temperature of about 3700 C of the flame..</a:t>
            </a:r>
          </a:p>
        </p:txBody>
      </p:sp>
      <p:sp>
        <p:nvSpPr>
          <p:cNvPr id="7" name="Rectangle 6"/>
          <p:cNvSpPr/>
          <p:nvPr/>
        </p:nvSpPr>
        <p:spPr>
          <a:xfrm>
            <a:off x="228600" y="228600"/>
            <a:ext cx="1422121" cy="523220"/>
          </a:xfrm>
          <a:prstGeom prst="rect">
            <a:avLst/>
          </a:prstGeom>
        </p:spPr>
        <p:txBody>
          <a:bodyPr wrap="none">
            <a:spAutoFit/>
          </a:bodyPr>
          <a:lstStyle/>
          <a:p>
            <a:r>
              <a:rPr lang="en-US" sz="2800" b="1" u="sng" dirty="0" smtClean="0">
                <a:latin typeface="Times New Roman" pitchFamily="18" charset="0"/>
                <a:cs typeface="Times New Roman" pitchFamily="18" charset="0"/>
              </a:rPr>
              <a:t>Process </a:t>
            </a:r>
            <a:endParaRPr lang="en-US" sz="2800" b="1" u="sng"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0" y="375922"/>
            <a:ext cx="9144000" cy="2631490"/>
          </a:xfrm>
          <a:prstGeom prst="rect">
            <a:avLst/>
          </a:prstGeom>
          <a:noFill/>
          <a:ln w="9525">
            <a:noFill/>
            <a:miter lim="800000"/>
            <a:headEnd/>
            <a:tailEnd/>
          </a:ln>
        </p:spPr>
        <p:txBody>
          <a:bodyPr anchor="ctr">
            <a:spAutoFit/>
          </a:bodyPr>
          <a:lstStyle/>
          <a:p>
            <a:pPr eaLnBrk="0" hangingPunct="0">
              <a:lnSpc>
                <a:spcPct val="150000"/>
              </a:lnSpc>
            </a:pPr>
            <a:r>
              <a:rPr lang="en-US" sz="2200" b="1" dirty="0">
                <a:latin typeface="Times New Roman" pitchFamily="18" charset="0"/>
                <a:cs typeface="Times New Roman" pitchFamily="18" charset="0"/>
              </a:rPr>
              <a:t>Application.</a:t>
            </a:r>
          </a:p>
          <a:p>
            <a:pPr eaLnBrk="0" hangingPunct="0">
              <a:lnSpc>
                <a:spcPct val="150000"/>
              </a:lnSpc>
            </a:pPr>
            <a:r>
              <a:rPr lang="en-US" sz="2200" dirty="0">
                <a:latin typeface="Times New Roman" pitchFamily="18" charset="0"/>
                <a:cs typeface="Times New Roman" pitchFamily="18" charset="0"/>
              </a:rPr>
              <a:t>Atomic hydrogen welding is mainly used in the welding of very thin sheets or small diameter wires (2 to 10 mm thick</a:t>
            </a:r>
            <a:r>
              <a:rPr lang="en-US" sz="2200" dirty="0" smtClean="0">
                <a:latin typeface="Times New Roman" pitchFamily="18" charset="0"/>
                <a:cs typeface="Times New Roman" pitchFamily="18" charset="0"/>
              </a:rPr>
              <a:t>)..</a:t>
            </a:r>
          </a:p>
          <a:p>
            <a:pPr eaLnBrk="0" hangingPunct="0">
              <a:lnSpc>
                <a:spcPct val="150000"/>
              </a:lnSpc>
            </a:pPr>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Since the arc is struck between two electrodes, non-conducting materials such as ceramics may be arc welded.</a:t>
            </a:r>
            <a:r>
              <a:rPr lang="en-US" sz="2200" b="1" dirty="0">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3"/>
          <p:cNvSpPr txBox="1">
            <a:spLocks noChangeArrowheads="1"/>
          </p:cNvSpPr>
          <p:nvPr/>
        </p:nvSpPr>
        <p:spPr bwMode="auto">
          <a:xfrm>
            <a:off x="228600" y="304800"/>
            <a:ext cx="8153400" cy="6863417"/>
          </a:xfrm>
          <a:prstGeom prst="rect">
            <a:avLst/>
          </a:prstGeom>
          <a:noFill/>
          <a:ln w="12700">
            <a:noFill/>
            <a:miter lim="800000"/>
            <a:headEnd type="none" w="sm" len="sm"/>
            <a:tailEnd type="none" w="sm" len="sm"/>
          </a:ln>
          <a:effectLst/>
        </p:spPr>
        <p:txBody>
          <a:bodyPr wrap="square">
            <a:spAutoFit/>
          </a:bodyPr>
          <a:lstStyle/>
          <a:p>
            <a:pPr marL="381000" indent="-381000" algn="ctr" eaLnBrk="0" hangingPunct="0"/>
            <a:r>
              <a:rPr lang="en-GB" sz="3200" b="1" dirty="0" smtClean="0">
                <a:solidFill>
                  <a:srgbClr val="00279F"/>
                </a:solidFill>
              </a:rPr>
              <a:t>Edge </a:t>
            </a:r>
            <a:r>
              <a:rPr lang="en-IE" sz="3200" b="1" dirty="0" smtClean="0">
                <a:solidFill>
                  <a:srgbClr val="00279F"/>
                </a:solidFill>
              </a:rPr>
              <a:t>Preparation before welding</a:t>
            </a:r>
            <a:endParaRPr lang="en-GB" sz="1800" b="1" dirty="0">
              <a:solidFill>
                <a:srgbClr val="FF0000"/>
              </a:solidFill>
            </a:endParaRPr>
          </a:p>
          <a:p>
            <a:pPr marL="381000" indent="-381000" algn="just" eaLnBrk="0" hangingPunct="0"/>
            <a:endParaRPr lang="en-GB" sz="1800" b="1" dirty="0">
              <a:solidFill>
                <a:srgbClr val="FF0000"/>
              </a:solidFill>
            </a:endParaRPr>
          </a:p>
          <a:p>
            <a:pPr marL="381000" indent="-381000" algn="just" eaLnBrk="0" hangingPunct="0">
              <a:buFont typeface="Arial" pitchFamily="34" charset="0"/>
              <a:buChar char="•"/>
            </a:pPr>
            <a:r>
              <a:rPr lang="en-IE" sz="2600" dirty="0"/>
              <a:t>Before starting a weld, the </a:t>
            </a:r>
            <a:r>
              <a:rPr lang="en-IE" sz="2600" dirty="0" smtClean="0"/>
              <a:t>edges </a:t>
            </a:r>
            <a:r>
              <a:rPr lang="en-IE" sz="2600" dirty="0"/>
              <a:t>should </a:t>
            </a:r>
            <a:r>
              <a:rPr lang="en-IE" sz="2600" dirty="0" smtClean="0"/>
              <a:t>be carefully prepared of similar microstructure metals.</a:t>
            </a:r>
          </a:p>
          <a:p>
            <a:pPr marL="381000" indent="-381000" algn="just" eaLnBrk="0" hangingPunct="0">
              <a:buFont typeface="Arial" pitchFamily="34" charset="0"/>
              <a:buChar char="•"/>
            </a:pPr>
            <a:r>
              <a:rPr lang="en-GB" sz="2600" dirty="0" smtClean="0"/>
              <a:t>Edges of metal pieces to be joined are made free from free from oxides, grease and dirt by using chemical and mechanical methods. </a:t>
            </a:r>
          </a:p>
          <a:p>
            <a:pPr marL="381000" indent="-381000" algn="just" eaLnBrk="0" hangingPunct="0">
              <a:buFont typeface="Arial" pitchFamily="34" charset="0"/>
              <a:buChar char="•"/>
            </a:pPr>
            <a:r>
              <a:rPr lang="en-GB" sz="2600" dirty="0" smtClean="0"/>
              <a:t>After cleaning edges are bevelled mechanically for making proper metallurgical joint.</a:t>
            </a:r>
          </a:p>
          <a:p>
            <a:pPr marL="381000" indent="-381000" algn="just" eaLnBrk="0" hangingPunct="0">
              <a:buFont typeface="Arial" pitchFamily="34" charset="0"/>
              <a:buChar char="•"/>
            </a:pPr>
            <a:r>
              <a:rPr lang="en-GB" sz="2600" dirty="0" smtClean="0"/>
              <a:t>Edges are bevelled with different shapes (single V, double V, Single U, Double U, J, L etc) depending upon the thickness of the work pieces. </a:t>
            </a:r>
          </a:p>
          <a:p>
            <a:pPr marL="381000" indent="-381000" algn="just" eaLnBrk="0" hangingPunct="0">
              <a:buFont typeface="Arial" pitchFamily="34" charset="0"/>
              <a:buChar char="•"/>
            </a:pPr>
            <a:endParaRPr lang="en-GB" sz="2600" dirty="0" smtClean="0"/>
          </a:p>
          <a:p>
            <a:pPr marL="381000" indent="-381000" algn="just" eaLnBrk="0" hangingPunct="0">
              <a:buFont typeface="Arial" pitchFamily="34" charset="0"/>
              <a:buChar char="•"/>
            </a:pPr>
            <a:endParaRPr lang="en-GB" sz="2600" dirty="0" smtClean="0"/>
          </a:p>
          <a:p>
            <a:pPr marL="381000" indent="-381000" algn="just" eaLnBrk="0" hangingPunct="0">
              <a:buFont typeface="Arial" pitchFamily="34" charset="0"/>
              <a:buChar char="•"/>
            </a:pPr>
            <a:endParaRPr lang="en-GB" sz="2600" dirty="0" smtClean="0"/>
          </a:p>
          <a:p>
            <a:pPr eaLnBrk="0" hangingPunct="0">
              <a:buFontTx/>
              <a:buChar char="•"/>
            </a:pPr>
            <a:endParaRPr lang="en-GB" sz="2600" dirty="0" smtClean="0"/>
          </a:p>
          <a:p>
            <a:pPr marL="381000" indent="-381000" eaLnBrk="0" hangingPunct="0">
              <a:buFontTx/>
              <a:buChar char="•"/>
            </a:pPr>
            <a:endParaRPr lang="en-IE" sz="2600" dirty="0"/>
          </a:p>
        </p:txBody>
      </p:sp>
      <p:sp>
        <p:nvSpPr>
          <p:cNvPr id="30727" name="Text Box 7"/>
          <p:cNvSpPr txBox="1">
            <a:spLocks noChangeArrowheads="1"/>
          </p:cNvSpPr>
          <p:nvPr/>
        </p:nvSpPr>
        <p:spPr bwMode="auto">
          <a:xfrm>
            <a:off x="4279900" y="5600700"/>
            <a:ext cx="3086100" cy="579438"/>
          </a:xfrm>
          <a:prstGeom prst="rect">
            <a:avLst/>
          </a:prstGeom>
          <a:noFill/>
          <a:ln w="12700">
            <a:noFill/>
            <a:miter lim="800000"/>
            <a:headEnd type="none" w="sm" len="sm"/>
            <a:tailEnd type="none" w="sm" len="sm"/>
          </a:ln>
          <a:effectLst/>
        </p:spPr>
        <p:txBody>
          <a:bodyPr>
            <a:spAutoFit/>
          </a:bodyPr>
          <a:lstStyle/>
          <a:p>
            <a:pPr eaLnBrk="0" hangingPunct="0">
              <a:spcBef>
                <a:spcPct val="50000"/>
              </a:spcBef>
            </a:pPr>
            <a:endParaRPr lang="en-US" sz="3200"/>
          </a:p>
        </p:txBody>
      </p:sp>
    </p:spTree>
  </p:cSld>
  <p:clrMapOvr>
    <a:masterClrMapping/>
  </p:clrMapOvr>
  <p:transition advClick="0"/>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WordArt 4"/>
          <p:cNvSpPr>
            <a:spLocks noChangeArrowheads="1" noChangeShapeType="1" noTextEdit="1"/>
          </p:cNvSpPr>
          <p:nvPr/>
        </p:nvSpPr>
        <p:spPr bwMode="auto">
          <a:xfrm>
            <a:off x="990600" y="1828800"/>
            <a:ext cx="7391400" cy="3124200"/>
          </a:xfrm>
          <a:prstGeom prst="rect">
            <a:avLst/>
          </a:prstGeom>
        </p:spPr>
        <p:txBody>
          <a:bodyPr wrap="none" fromWordArt="1">
            <a:prstTxWarp prst="textPlain">
              <a:avLst>
                <a:gd name="adj" fmla="val 50000"/>
              </a:avLst>
            </a:prstTxWarp>
            <a:scene3d>
              <a:camera prst="legacyPerspectiveTopLeft"/>
              <a:lightRig rig="legacyNormal3" dir="r"/>
            </a:scene3d>
            <a:sp3d extrusionH="201600" prstMaterial="legacyMetal">
              <a:extrusionClr>
                <a:srgbClr val="FFFFFF"/>
              </a:extrusionClr>
            </a:sp3d>
          </a:bodyPr>
          <a:lstStyle/>
          <a:p>
            <a:pPr algn="ctr"/>
            <a:r>
              <a:rPr lang="en-US" sz="3600" kern="10" dirty="0">
                <a:ln w="9525">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5400000" scaled="0"/>
                </a:gradFill>
                <a:latin typeface="Times New Roman"/>
                <a:cs typeface="Times New Roman"/>
              </a:rPr>
              <a:t>RESISTANCE </a:t>
            </a:r>
          </a:p>
          <a:p>
            <a:pPr algn="ctr"/>
            <a:r>
              <a:rPr lang="en-US" sz="3600" kern="10" dirty="0">
                <a:ln w="9525">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5400000" scaled="0"/>
                </a:gradFill>
                <a:latin typeface="Times New Roman"/>
                <a:cs typeface="Times New Roman"/>
              </a:rPr>
              <a:t>WELDING </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57200" y="274638"/>
            <a:ext cx="8229600" cy="534987"/>
          </a:xfrm>
        </p:spPr>
        <p:txBody>
          <a:bodyPr>
            <a:normAutofit fontScale="90000"/>
          </a:bodyPr>
          <a:lstStyle/>
          <a:p>
            <a:pPr algn="l" eaLnBrk="1" hangingPunct="1"/>
            <a:r>
              <a:rPr lang="en-US" sz="3200" b="1" u="sng" dirty="0" smtClean="0">
                <a:latin typeface="Times New Roman" pitchFamily="18" charset="0"/>
                <a:cs typeface="Times New Roman" pitchFamily="18" charset="0"/>
              </a:rPr>
              <a:t>Resistance welding </a:t>
            </a:r>
          </a:p>
        </p:txBody>
      </p:sp>
      <p:sp>
        <p:nvSpPr>
          <p:cNvPr id="82947" name="Rectangle 3"/>
          <p:cNvSpPr>
            <a:spLocks noGrp="1" noChangeArrowheads="1"/>
          </p:cNvSpPr>
          <p:nvPr>
            <p:ph idx="1"/>
          </p:nvPr>
        </p:nvSpPr>
        <p:spPr>
          <a:xfrm>
            <a:off x="0" y="914400"/>
            <a:ext cx="9144000" cy="5943600"/>
          </a:xfrm>
        </p:spPr>
        <p:txBody>
          <a:bodyPr/>
          <a:lstStyle/>
          <a:p>
            <a:pPr>
              <a:lnSpc>
                <a:spcPct val="150000"/>
              </a:lnSpc>
            </a:pPr>
            <a:r>
              <a:rPr lang="en-US" sz="2200" dirty="0" smtClean="0">
                <a:latin typeface="Times New Roman" pitchFamily="18" charset="0"/>
                <a:cs typeface="Times New Roman" pitchFamily="18" charset="0"/>
              </a:rPr>
              <a:t>Heat required for welding is generated by the resistance offered by the metal pieces to the flowing current. Small pools of molten metal are formed at the weld area as high current (1000–100,000 A) is passed through the metal.</a:t>
            </a:r>
          </a:p>
          <a:p>
            <a:pPr eaLnBrk="1" hangingPunct="1">
              <a:lnSpc>
                <a:spcPct val="150000"/>
              </a:lnSpc>
            </a:pPr>
            <a:r>
              <a:rPr lang="en-US" sz="2200" dirty="0" smtClean="0">
                <a:latin typeface="Times New Roman" pitchFamily="18" charset="0"/>
                <a:cs typeface="Times New Roman" pitchFamily="18" charset="0"/>
              </a:rPr>
              <a:t> In general, resistance welding methods are efficient and cause little pollution, but their applications are somewhat limited and the equipment cost can be high .</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idx="4294967295"/>
          </p:nvPr>
        </p:nvSpPr>
        <p:spPr>
          <a:xfrm>
            <a:off x="0" y="274638"/>
            <a:ext cx="8229600" cy="1143000"/>
          </a:xfrm>
        </p:spPr>
        <p:txBody>
          <a:bodyPr/>
          <a:lstStyle/>
          <a:p>
            <a:pPr algn="l" eaLnBrk="1" hangingPunct="1"/>
            <a:r>
              <a:rPr lang="en-US" sz="3200" b="1" u="sng" dirty="0" smtClean="0">
                <a:latin typeface="Times New Roman" pitchFamily="18" charset="0"/>
                <a:cs typeface="Times New Roman" pitchFamily="18" charset="0"/>
              </a:rPr>
              <a:t>RESISTANCE WELDING METHODS:-</a:t>
            </a:r>
          </a:p>
        </p:txBody>
      </p:sp>
      <p:sp>
        <p:nvSpPr>
          <p:cNvPr id="84995" name="Content Placeholder 2"/>
          <p:cNvSpPr>
            <a:spLocks noGrp="1"/>
          </p:cNvSpPr>
          <p:nvPr>
            <p:ph idx="4294967295"/>
          </p:nvPr>
        </p:nvSpPr>
        <p:spPr>
          <a:xfrm>
            <a:off x="0" y="1600200"/>
            <a:ext cx="8229600" cy="4525963"/>
          </a:xfrm>
        </p:spPr>
        <p:txBody>
          <a:bodyPr/>
          <a:lstStyle/>
          <a:p>
            <a:pPr eaLnBrk="1" hangingPunct="1">
              <a:buFontTx/>
              <a:buNone/>
            </a:pPr>
            <a:r>
              <a:rPr lang="en-US" sz="2800" dirty="0" smtClean="0">
                <a:latin typeface="Times New Roman" pitchFamily="18" charset="0"/>
                <a:cs typeface="Times New Roman" pitchFamily="18" charset="0"/>
              </a:rPr>
              <a:t>1.SPOT WELDING.</a:t>
            </a:r>
          </a:p>
          <a:p>
            <a:pPr eaLnBrk="1" hangingPunct="1">
              <a:buFontTx/>
              <a:buNone/>
            </a:pPr>
            <a:r>
              <a:rPr lang="en-US" sz="2800" dirty="0" smtClean="0">
                <a:latin typeface="Times New Roman" pitchFamily="18" charset="0"/>
                <a:cs typeface="Times New Roman" pitchFamily="18" charset="0"/>
              </a:rPr>
              <a:t>2.BUTT WELDING.</a:t>
            </a:r>
          </a:p>
          <a:p>
            <a:pPr eaLnBrk="1" hangingPunct="1">
              <a:buFontTx/>
              <a:buNone/>
            </a:pPr>
            <a:r>
              <a:rPr lang="en-US" sz="2800" dirty="0" smtClean="0">
                <a:latin typeface="Times New Roman" pitchFamily="18" charset="0"/>
                <a:cs typeface="Times New Roman" pitchFamily="18" charset="0"/>
              </a:rPr>
              <a:t>3.SEAM WELDING.</a:t>
            </a:r>
          </a:p>
          <a:p>
            <a:pPr eaLnBrk="1" hangingPunct="1">
              <a:buFontTx/>
              <a:buNone/>
            </a:pPr>
            <a:r>
              <a:rPr lang="en-US" sz="2800" dirty="0" smtClean="0">
                <a:latin typeface="Times New Roman" pitchFamily="18" charset="0"/>
                <a:cs typeface="Times New Roman" pitchFamily="18" charset="0"/>
              </a:rPr>
              <a:t>4.PROJECTION WELDING.</a:t>
            </a:r>
          </a:p>
          <a:p>
            <a:pPr eaLnBrk="1" hangingPunct="1">
              <a:buFontTx/>
              <a:buNone/>
            </a:pPr>
            <a:r>
              <a:rPr lang="en-US" sz="2800" dirty="0" smtClean="0">
                <a:latin typeface="Times New Roman" pitchFamily="18" charset="0"/>
                <a:cs typeface="Times New Roman" pitchFamily="18" charset="0"/>
              </a:rPr>
              <a:t>5.PERCUSSION WELDING.</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838200"/>
            <a:ext cx="8763000" cy="5678478"/>
          </a:xfrm>
          <a:prstGeom prst="rect">
            <a:avLst/>
          </a:prstGeom>
        </p:spPr>
        <p:txBody>
          <a:bodyPr wrap="square">
            <a:spAutoFit/>
          </a:bodyPr>
          <a:lstStyle/>
          <a:p>
            <a:pPr eaLnBrk="1" hangingPunct="1">
              <a:lnSpc>
                <a:spcPct val="150000"/>
              </a:lnSpc>
            </a:pPr>
            <a:r>
              <a:rPr lang="en-US" sz="2200" dirty="0" smtClean="0">
                <a:latin typeface="Times New Roman" pitchFamily="18" charset="0"/>
                <a:cs typeface="Times New Roman" pitchFamily="18" charset="0"/>
              </a:rPr>
              <a:t>It is a popular resistance welding method used to join overlapping metal sheets of up to 3 mm thick. </a:t>
            </a:r>
          </a:p>
          <a:p>
            <a:pPr eaLnBrk="1" hangingPunct="1">
              <a:lnSpc>
                <a:spcPct val="150000"/>
              </a:lnSpc>
            </a:pPr>
            <a:r>
              <a:rPr lang="en-US" sz="2200" dirty="0" smtClean="0">
                <a:latin typeface="Times New Roman" pitchFamily="18" charset="0"/>
                <a:cs typeface="Times New Roman" pitchFamily="18" charset="0"/>
              </a:rPr>
              <a:t>Two electrodes are simultaneously used to clamp the metal sheets together and to pass current through the sheets. </a:t>
            </a:r>
          </a:p>
          <a:p>
            <a:pPr eaLnBrk="1" hangingPunct="1">
              <a:lnSpc>
                <a:spcPct val="150000"/>
              </a:lnSpc>
            </a:pPr>
            <a:r>
              <a:rPr lang="en-US" sz="2200" dirty="0" smtClean="0">
                <a:latin typeface="Times New Roman" pitchFamily="18" charset="0"/>
                <a:cs typeface="Times New Roman" pitchFamily="18" charset="0"/>
              </a:rPr>
              <a:t>The advantages of the method include efficient energy use, limited </a:t>
            </a:r>
            <a:r>
              <a:rPr lang="en-US" sz="2200" dirty="0" err="1" smtClean="0">
                <a:latin typeface="Times New Roman" pitchFamily="18" charset="0"/>
                <a:cs typeface="Times New Roman" pitchFamily="18" charset="0"/>
              </a:rPr>
              <a:t>workpiece</a:t>
            </a:r>
            <a:r>
              <a:rPr lang="en-US" sz="2200" dirty="0" smtClean="0">
                <a:latin typeface="Times New Roman" pitchFamily="18" charset="0"/>
                <a:cs typeface="Times New Roman" pitchFamily="18" charset="0"/>
              </a:rPr>
              <a:t> deformation, high production rates, easy automation, and no required filler materials. </a:t>
            </a:r>
          </a:p>
          <a:p>
            <a:pPr eaLnBrk="1" hangingPunct="1">
              <a:lnSpc>
                <a:spcPct val="150000"/>
              </a:lnSpc>
            </a:pPr>
            <a:r>
              <a:rPr lang="en-US" sz="2200" dirty="0" smtClean="0">
                <a:latin typeface="Times New Roman" pitchFamily="18" charset="0"/>
                <a:cs typeface="Times New Roman" pitchFamily="18" charset="0"/>
              </a:rPr>
              <a:t>Weld strength is significantly lower than with other welding methods, making the process suitable for only certain applications. It is used extensively in the automotive industry—ordinary cars can have several thousand spot welds</a:t>
            </a:r>
          </a:p>
        </p:txBody>
      </p:sp>
      <p:sp>
        <p:nvSpPr>
          <p:cNvPr id="5" name="Rectangle 4"/>
          <p:cNvSpPr/>
          <p:nvPr/>
        </p:nvSpPr>
        <p:spPr>
          <a:xfrm>
            <a:off x="381000" y="228600"/>
            <a:ext cx="2451312" cy="584775"/>
          </a:xfrm>
          <a:prstGeom prst="rect">
            <a:avLst/>
          </a:prstGeom>
        </p:spPr>
        <p:txBody>
          <a:bodyPr wrap="none">
            <a:spAutoFit/>
          </a:bodyPr>
          <a:lstStyle/>
          <a:p>
            <a:r>
              <a:rPr lang="en-US" sz="3200" b="1" u="sng" dirty="0" smtClean="0">
                <a:latin typeface="Times New Roman" pitchFamily="18" charset="0"/>
                <a:cs typeface="Times New Roman" pitchFamily="18" charset="0"/>
              </a:rPr>
              <a:t>Spot welding</a:t>
            </a:r>
            <a:endParaRPr lang="en-US" sz="3200" b="1" u="sng"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Content Placeholder 2"/>
          <p:cNvSpPr>
            <a:spLocks noGrp="1"/>
          </p:cNvSpPr>
          <p:nvPr>
            <p:ph idx="4294967295"/>
          </p:nvPr>
        </p:nvSpPr>
        <p:spPr>
          <a:xfrm>
            <a:off x="0" y="381000"/>
            <a:ext cx="8686800" cy="4525963"/>
          </a:xfrm>
        </p:spPr>
        <p:txBody>
          <a:bodyPr>
            <a:normAutofit fontScale="92500" lnSpcReduction="10000"/>
          </a:bodyPr>
          <a:lstStyle/>
          <a:p>
            <a:pPr eaLnBrk="1" hangingPunct="1">
              <a:buFontTx/>
              <a:buNone/>
            </a:pPr>
            <a:r>
              <a:rPr lang="en-US" b="1" u="sng" dirty="0" smtClean="0">
                <a:latin typeface="Times New Roman" pitchFamily="18" charset="0"/>
                <a:cs typeface="Times New Roman" pitchFamily="18" charset="0"/>
              </a:rPr>
              <a:t>Process Description:-</a:t>
            </a:r>
          </a:p>
          <a:p>
            <a:pPr eaLnBrk="1" hangingPunct="1">
              <a:buFontTx/>
              <a:buNone/>
            </a:pPr>
            <a:endParaRPr lang="en-US" sz="2800" b="1" u="sng" dirty="0" smtClean="0">
              <a:latin typeface="Times New Roman" pitchFamily="18" charset="0"/>
              <a:cs typeface="Times New Roman" pitchFamily="18" charset="0"/>
            </a:endParaRPr>
          </a:p>
          <a:p>
            <a:pPr eaLnBrk="1" hangingPunct="1">
              <a:buFont typeface="Wingdings" pitchFamily="2" charset="2"/>
              <a:buChar char="Ø"/>
            </a:pPr>
            <a:r>
              <a:rPr lang="en-US" sz="2400" dirty="0" smtClean="0">
                <a:latin typeface="Times New Roman" pitchFamily="18" charset="0"/>
                <a:cs typeface="Times New Roman" pitchFamily="18" charset="0"/>
              </a:rPr>
              <a:t>2 Copper electrodes are used.</a:t>
            </a:r>
          </a:p>
          <a:p>
            <a:pPr eaLnBrk="1" hangingPunct="1">
              <a:buFont typeface="Wingdings" pitchFamily="2" charset="2"/>
              <a:buChar char="Ø"/>
            </a:pPr>
            <a:r>
              <a:rPr lang="en-US" sz="2400" dirty="0" smtClean="0">
                <a:latin typeface="Times New Roman" pitchFamily="18" charset="0"/>
                <a:cs typeface="Times New Roman" pitchFamily="18" charset="0"/>
              </a:rPr>
              <a:t>Metals to be welded are</a:t>
            </a:r>
          </a:p>
          <a:p>
            <a:pPr eaLnBrk="1" hangingPunct="1">
              <a:buNone/>
            </a:pPr>
            <a:r>
              <a:rPr lang="en-US" sz="2400" dirty="0" smtClean="0">
                <a:latin typeface="Times New Roman" pitchFamily="18" charset="0"/>
                <a:cs typeface="Times New Roman" pitchFamily="18" charset="0"/>
              </a:rPr>
              <a:t> 	pressed between electrodes</a:t>
            </a:r>
          </a:p>
          <a:p>
            <a:pPr eaLnBrk="1" hangingPunct="1">
              <a:buFont typeface="Wingdings" pitchFamily="2" charset="2"/>
              <a:buChar char="Ø"/>
            </a:pPr>
            <a:r>
              <a:rPr lang="en-US" sz="2400" dirty="0" smtClean="0">
                <a:latin typeface="Times New Roman" pitchFamily="18" charset="0"/>
                <a:cs typeface="Times New Roman" pitchFamily="18" charset="0"/>
              </a:rPr>
              <a:t>Electric resistance at joints</a:t>
            </a:r>
          </a:p>
          <a:p>
            <a:pPr eaLnBrk="1" hangingPunct="1">
              <a:buNone/>
            </a:pPr>
            <a:r>
              <a:rPr lang="en-US" sz="2400" dirty="0" smtClean="0">
                <a:latin typeface="Times New Roman" pitchFamily="18" charset="0"/>
                <a:cs typeface="Times New Roman" pitchFamily="18" charset="0"/>
              </a:rPr>
              <a:t>	of metal is high.</a:t>
            </a:r>
          </a:p>
          <a:p>
            <a:pPr eaLnBrk="1" hangingPunct="1">
              <a:buFont typeface="Wingdings" pitchFamily="2" charset="2"/>
              <a:buChar char="Ø"/>
            </a:pPr>
            <a:r>
              <a:rPr lang="en-US" sz="2400" dirty="0" smtClean="0">
                <a:latin typeface="Times New Roman" pitchFamily="18" charset="0"/>
                <a:cs typeface="Times New Roman" pitchFamily="18" charset="0"/>
              </a:rPr>
              <a:t>Heat generated in weld.</a:t>
            </a:r>
          </a:p>
          <a:p>
            <a:pPr eaLnBrk="1" hangingPunct="1">
              <a:buFont typeface="Wingdings" pitchFamily="2" charset="2"/>
              <a:buChar char="Ø"/>
            </a:pPr>
            <a:r>
              <a:rPr lang="en-US" sz="2400" dirty="0" smtClean="0">
                <a:latin typeface="Times New Roman" pitchFamily="18" charset="0"/>
                <a:cs typeface="Times New Roman" pitchFamily="18" charset="0"/>
              </a:rPr>
              <a:t>Power supplied to the weld</a:t>
            </a:r>
          </a:p>
          <a:p>
            <a:pPr eaLnBrk="1" hangingPunct="1">
              <a:buNone/>
            </a:pPr>
            <a:r>
              <a:rPr lang="en-US" sz="2400" dirty="0" smtClean="0">
                <a:latin typeface="Times New Roman" pitchFamily="18" charset="0"/>
                <a:cs typeface="Times New Roman" pitchFamily="18" charset="0"/>
              </a:rPr>
              <a:t>	ranges from  6-18 kW for each cm sq. of area.</a:t>
            </a:r>
          </a:p>
          <a:p>
            <a:pPr eaLnBrk="1" hangingPunct="1">
              <a:buFont typeface="Wingdings" pitchFamily="2" charset="2"/>
              <a:buChar char="Ø"/>
            </a:pPr>
            <a:r>
              <a:rPr lang="en-US" sz="2400" dirty="0" smtClean="0">
                <a:latin typeface="Times New Roman" pitchFamily="18" charset="0"/>
                <a:cs typeface="Times New Roman" pitchFamily="18" charset="0"/>
              </a:rPr>
              <a:t>Used to join overlapping metal Sheets (3-6 mm thickness)</a:t>
            </a:r>
          </a:p>
          <a:p>
            <a:pPr eaLnBrk="1" hangingPunct="1"/>
            <a:endParaRPr lang="en-US" sz="2400" dirty="0" smtClean="0">
              <a:latin typeface="Times New Roman" pitchFamily="18" charset="0"/>
              <a:cs typeface="Times New Roman" pitchFamily="18" charset="0"/>
            </a:endParaRPr>
          </a:p>
        </p:txBody>
      </p:sp>
      <p:pic>
        <p:nvPicPr>
          <p:cNvPr id="4" name="Picture 1" descr="Spot welder"/>
          <p:cNvPicPr>
            <a:picLocks noChangeAspect="1" noChangeArrowheads="1"/>
          </p:cNvPicPr>
          <p:nvPr/>
        </p:nvPicPr>
        <p:blipFill>
          <a:blip r:embed="rId2" r:link="rId3" cstate="print"/>
          <a:srcRect/>
          <a:stretch>
            <a:fillRect/>
          </a:stretch>
        </p:blipFill>
        <p:spPr bwMode="auto">
          <a:xfrm>
            <a:off x="3810000" y="228600"/>
            <a:ext cx="5334000" cy="2895600"/>
          </a:xfrm>
          <a:prstGeom prst="rect">
            <a:avLst/>
          </a:prstGeom>
          <a:noFill/>
          <a:ln w="9525">
            <a:noFill/>
            <a:miter lim="800000"/>
            <a:headEnd/>
            <a:tailEnd/>
          </a:ln>
        </p:spPr>
      </p:pic>
      <p:pic>
        <p:nvPicPr>
          <p:cNvPr id="5" name="Picture 3"/>
          <p:cNvPicPr>
            <a:picLocks noChangeAspect="1" noChangeArrowheads="1"/>
          </p:cNvPicPr>
          <p:nvPr/>
        </p:nvPicPr>
        <p:blipFill>
          <a:blip r:embed="rId4" cstate="print"/>
          <a:srcRect l="52917" t="26772" r="23302" b="41904"/>
          <a:stretch>
            <a:fillRect/>
          </a:stretch>
        </p:blipFill>
        <p:spPr bwMode="auto">
          <a:xfrm>
            <a:off x="3810000" y="4572000"/>
            <a:ext cx="2514600" cy="2052637"/>
          </a:xfrm>
          <a:prstGeom prst="rect">
            <a:avLst/>
          </a:prstGeom>
          <a:noFill/>
        </p:spPr>
      </p:pic>
      <p:pic>
        <p:nvPicPr>
          <p:cNvPr id="6" name="Picture 4"/>
          <p:cNvPicPr>
            <a:picLocks noChangeAspect="1" noChangeArrowheads="1"/>
          </p:cNvPicPr>
          <p:nvPr/>
        </p:nvPicPr>
        <p:blipFill>
          <a:blip r:embed="rId4" cstate="print"/>
          <a:srcRect l="28236" t="25415" r="50894" b="35120"/>
          <a:stretch>
            <a:fillRect/>
          </a:stretch>
        </p:blipFill>
        <p:spPr bwMode="auto">
          <a:xfrm>
            <a:off x="6705600" y="3352800"/>
            <a:ext cx="2093912" cy="3195637"/>
          </a:xfrm>
          <a:prstGeom prst="rect">
            <a:avLst/>
          </a:prstGeo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AAFDNRE0"/>
          <p:cNvPicPr>
            <a:picLocks noChangeAspect="1" noChangeArrowheads="1"/>
          </p:cNvPicPr>
          <p:nvPr/>
        </p:nvPicPr>
        <p:blipFill>
          <a:blip r:embed="rId2" cstate="print"/>
          <a:srcRect/>
          <a:stretch>
            <a:fillRect/>
          </a:stretch>
        </p:blipFill>
        <p:spPr bwMode="auto">
          <a:xfrm>
            <a:off x="304800" y="76200"/>
            <a:ext cx="8763000" cy="5257800"/>
          </a:xfrm>
          <a:prstGeom prst="rect">
            <a:avLst/>
          </a:prstGeom>
          <a:noFill/>
        </p:spPr>
      </p:pic>
      <p:sp>
        <p:nvSpPr>
          <p:cNvPr id="3" name="Text Box 3"/>
          <p:cNvSpPr txBox="1">
            <a:spLocks noChangeArrowheads="1"/>
          </p:cNvSpPr>
          <p:nvPr/>
        </p:nvSpPr>
        <p:spPr bwMode="auto">
          <a:xfrm>
            <a:off x="152400" y="5399782"/>
            <a:ext cx="8610600" cy="1077218"/>
          </a:xfrm>
          <a:prstGeom prst="rect">
            <a:avLst/>
          </a:prstGeom>
          <a:noFill/>
          <a:ln w="9525">
            <a:noFill/>
            <a:miter lim="800000"/>
            <a:headEnd/>
            <a:tailEnd/>
          </a:ln>
          <a:effectLst/>
        </p:spPr>
        <p:txBody>
          <a:bodyPr wrap="square">
            <a:spAutoFit/>
          </a:bodyPr>
          <a:lstStyle/>
          <a:p>
            <a:pPr>
              <a:spcBef>
                <a:spcPct val="50000"/>
              </a:spcBef>
            </a:pPr>
            <a:r>
              <a:rPr lang="en-US" sz="1600" dirty="0"/>
              <a:t>Figure 31.6  (a) Sequence of events in resistance spot welding. (b) Cross-section of a spot weld, showing the weld nugget and the indentation of the electrode on the sheet surfaces. This is one of the most commonly used processes in sheet-metal fabrication and in automotive-body assembly.</a:t>
            </a:r>
            <a:endParaRPr lang="en-US" sz="1600" dirty="0">
              <a:solidFill>
                <a:srgbClr val="000000"/>
              </a:solidFill>
            </a:endParaRPr>
          </a:p>
        </p:txBody>
      </p:sp>
      <p:sp>
        <p:nvSpPr>
          <p:cNvPr id="4" name="Footer Placeholder 1"/>
          <p:cNvSpPr>
            <a:spLocks noGrp="1"/>
          </p:cNvSpPr>
          <p:nvPr>
            <p:ph type="ftr" sz="quarter" idx="11"/>
          </p:nvPr>
        </p:nvSpPr>
        <p:spPr>
          <a:xfrm>
            <a:off x="76200" y="6381750"/>
            <a:ext cx="9144000" cy="476250"/>
          </a:xfrm>
        </p:spPr>
        <p:txBody>
          <a:bodyPr/>
          <a:lstStyle/>
          <a:p>
            <a:r>
              <a:rPr lang="en-US" dirty="0">
                <a:latin typeface="Times New Roman" pitchFamily="18" charset="0"/>
                <a:cs typeface="Times New Roman" pitchFamily="18" charset="0"/>
              </a:rPr>
              <a:t>Manufacturing, Engineering &amp; Technology, Fifth Edition, by </a:t>
            </a:r>
            <a:r>
              <a:rPr lang="en-US" dirty="0" err="1">
                <a:latin typeface="Times New Roman" pitchFamily="18" charset="0"/>
                <a:cs typeface="Times New Roman" pitchFamily="18" charset="0"/>
              </a:rPr>
              <a:t>Serope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Kalpakjian</a:t>
            </a:r>
            <a:r>
              <a:rPr lang="en-US" dirty="0">
                <a:latin typeface="Times New Roman" pitchFamily="18" charset="0"/>
                <a:cs typeface="Times New Roman" pitchFamily="18" charset="0"/>
              </a:rPr>
              <a:t> and Steven R. </a:t>
            </a:r>
            <a:r>
              <a:rPr lang="en-US" dirty="0" err="1">
                <a:latin typeface="Times New Roman" pitchFamily="18" charset="0"/>
                <a:cs typeface="Times New Roman" pitchFamily="18" charset="0"/>
              </a:rPr>
              <a:t>Schmid</a:t>
            </a:r>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ISBN 0-13-148965-8. © 2006 Pearson Education, Inc., </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4211096"/>
            <a:ext cx="8763000" cy="2570704"/>
          </a:xfrm>
          <a:prstGeom prst="rect">
            <a:avLst/>
          </a:prstGeom>
        </p:spPr>
        <p:txBody>
          <a:bodyPr wrap="square">
            <a:spAutoFit/>
          </a:bodyPr>
          <a:lstStyle/>
          <a:p>
            <a:pPr eaLnBrk="1" hangingPunct="1">
              <a:lnSpc>
                <a:spcPct val="150000"/>
              </a:lnSpc>
            </a:pPr>
            <a:r>
              <a:rPr lang="en-US" sz="2200" dirty="0" smtClean="0">
                <a:latin typeface="Times New Roman" pitchFamily="18" charset="0"/>
                <a:cs typeface="Times New Roman" pitchFamily="18" charset="0"/>
              </a:rPr>
              <a:t>Like spot welding, seam welding relies on two electrodes to apply pressure and current to join metal sheets. However, instead of pointed electrodes, wheel-shaped electrodes roll along and often feed the </a:t>
            </a:r>
            <a:r>
              <a:rPr lang="en-US" sz="2200" dirty="0" err="1" smtClean="0">
                <a:latin typeface="Times New Roman" pitchFamily="18" charset="0"/>
                <a:cs typeface="Times New Roman" pitchFamily="18" charset="0"/>
              </a:rPr>
              <a:t>workpiece</a:t>
            </a:r>
            <a:r>
              <a:rPr lang="en-US" sz="2200" dirty="0" smtClean="0">
                <a:latin typeface="Times New Roman" pitchFamily="18" charset="0"/>
                <a:cs typeface="Times New Roman" pitchFamily="18" charset="0"/>
              </a:rPr>
              <a:t>, making it possible to make long continuous welds. In the past, this process was used in the manufacture of beverage cans, but now its uses are more limited. </a:t>
            </a:r>
          </a:p>
        </p:txBody>
      </p:sp>
      <p:sp>
        <p:nvSpPr>
          <p:cNvPr id="3" name="Rectangle 2"/>
          <p:cNvSpPr/>
          <p:nvPr/>
        </p:nvSpPr>
        <p:spPr>
          <a:xfrm>
            <a:off x="304800" y="152400"/>
            <a:ext cx="2695353" cy="584775"/>
          </a:xfrm>
          <a:prstGeom prst="rect">
            <a:avLst/>
          </a:prstGeom>
        </p:spPr>
        <p:txBody>
          <a:bodyPr wrap="none">
            <a:spAutoFit/>
          </a:bodyPr>
          <a:lstStyle/>
          <a:p>
            <a:r>
              <a:rPr lang="en-US" sz="3200" b="1" u="sng" dirty="0" smtClean="0">
                <a:latin typeface="Times New Roman" pitchFamily="18" charset="0"/>
                <a:cs typeface="Times New Roman" pitchFamily="18" charset="0"/>
              </a:rPr>
              <a:t>Seam Welding</a:t>
            </a:r>
            <a:endParaRPr lang="en-US" sz="3200" b="1" u="sng" dirty="0"/>
          </a:p>
        </p:txBody>
      </p:sp>
      <p:pic>
        <p:nvPicPr>
          <p:cNvPr id="4" name="Picture 5"/>
          <p:cNvPicPr>
            <a:picLocks noChangeAspect="1" noChangeArrowheads="1"/>
          </p:cNvPicPr>
          <p:nvPr/>
        </p:nvPicPr>
        <p:blipFill>
          <a:blip r:embed="rId2" cstate="print">
            <a:lum bright="-6000"/>
          </a:blip>
          <a:srcRect/>
          <a:stretch>
            <a:fillRect/>
          </a:stretch>
        </p:blipFill>
        <p:spPr bwMode="auto">
          <a:xfrm>
            <a:off x="1371600" y="771685"/>
            <a:ext cx="6553200" cy="35717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0"/>
          <p:cNvSpPr>
            <a:spLocks noGrp="1"/>
          </p:cNvSpPr>
          <p:nvPr>
            <p:ph type="title" idx="4294967295"/>
          </p:nvPr>
        </p:nvSpPr>
        <p:spPr>
          <a:xfrm>
            <a:off x="0" y="119063"/>
            <a:ext cx="5486400" cy="566737"/>
          </a:xfrm>
        </p:spPr>
        <p:txBody>
          <a:bodyPr anchor="b">
            <a:normAutofit fontScale="90000"/>
          </a:bodyPr>
          <a:lstStyle/>
          <a:p>
            <a:pPr algn="l" eaLnBrk="1" hangingPunct="1"/>
            <a:r>
              <a:rPr lang="en-US" sz="3200" b="1" dirty="0" smtClean="0">
                <a:latin typeface="Times New Roman" pitchFamily="18" charset="0"/>
                <a:cs typeface="Times New Roman" pitchFamily="18" charset="0"/>
              </a:rPr>
              <a:t>Seam Welding:-</a:t>
            </a:r>
          </a:p>
        </p:txBody>
      </p:sp>
      <p:sp>
        <p:nvSpPr>
          <p:cNvPr id="92165" name="Text Placeholder 14"/>
          <p:cNvSpPr>
            <a:spLocks noGrp="1"/>
          </p:cNvSpPr>
          <p:nvPr>
            <p:ph type="body" sz="half" idx="4294967295"/>
          </p:nvPr>
        </p:nvSpPr>
        <p:spPr>
          <a:xfrm>
            <a:off x="381000" y="4343400"/>
            <a:ext cx="8763000" cy="1676400"/>
          </a:xfrm>
        </p:spPr>
        <p:txBody>
          <a:bodyPr>
            <a:normAutofit fontScale="77500" lnSpcReduction="20000"/>
          </a:bodyPr>
          <a:lstStyle/>
          <a:p>
            <a:pPr marL="0" indent="0" eaLnBrk="1" hangingPunct="1">
              <a:lnSpc>
                <a:spcPct val="150000"/>
              </a:lnSpc>
            </a:pPr>
            <a:r>
              <a:rPr lang="en-US" sz="2200" dirty="0" smtClean="0">
                <a:latin typeface="Times New Roman" pitchFamily="18" charset="0"/>
                <a:cs typeface="Times New Roman" pitchFamily="18" charset="0"/>
              </a:rPr>
              <a:t>Produces leak tight continuous joints in sheet metals.</a:t>
            </a:r>
          </a:p>
          <a:p>
            <a:pPr marL="0" indent="0" eaLnBrk="1" hangingPunct="1">
              <a:lnSpc>
                <a:spcPct val="150000"/>
              </a:lnSpc>
            </a:pPr>
            <a:r>
              <a:rPr lang="en-US" sz="2200" dirty="0" smtClean="0">
                <a:latin typeface="Times New Roman" pitchFamily="18" charset="0"/>
                <a:cs typeface="Times New Roman" pitchFamily="18" charset="0"/>
              </a:rPr>
              <a:t>Metal pieces held together under pressure by electrodes.</a:t>
            </a:r>
          </a:p>
          <a:p>
            <a:pPr marL="0" indent="0" eaLnBrk="1" hangingPunct="1">
              <a:lnSpc>
                <a:spcPct val="150000"/>
              </a:lnSpc>
            </a:pPr>
            <a:r>
              <a:rPr lang="en-US" sz="2200" dirty="0" smtClean="0">
                <a:latin typeface="Times New Roman" pitchFamily="18" charset="0"/>
                <a:cs typeface="Times New Roman" pitchFamily="18" charset="0"/>
              </a:rPr>
              <a:t>Forms overlapping resistance Spot welds along joint rotating electrodes.</a:t>
            </a:r>
          </a:p>
          <a:p>
            <a:pPr marL="0" indent="0" eaLnBrk="1" hangingPunct="1">
              <a:lnSpc>
                <a:spcPct val="150000"/>
              </a:lnSpc>
            </a:pPr>
            <a:r>
              <a:rPr lang="en-US" sz="2200" dirty="0" smtClean="0">
                <a:latin typeface="Times New Roman" pitchFamily="18" charset="0"/>
                <a:cs typeface="Times New Roman" pitchFamily="18" charset="0"/>
              </a:rPr>
              <a:t>Used for metal of thickness – 0.025 to 3mm.</a:t>
            </a:r>
          </a:p>
        </p:txBody>
      </p:sp>
      <p:pic>
        <p:nvPicPr>
          <p:cNvPr id="92166" name="Picture 2" descr="Process for leak-tight joints"/>
          <p:cNvPicPr>
            <a:picLocks noChangeAspect="1" noChangeArrowheads="1"/>
          </p:cNvPicPr>
          <p:nvPr/>
        </p:nvPicPr>
        <p:blipFill>
          <a:blip r:embed="rId3" r:link="rId4" cstate="print"/>
          <a:srcRect/>
          <a:stretch>
            <a:fillRect/>
          </a:stretch>
        </p:blipFill>
        <p:spPr bwMode="auto">
          <a:xfrm>
            <a:off x="762000" y="914400"/>
            <a:ext cx="3962400" cy="3070225"/>
          </a:xfrm>
          <a:prstGeom prst="rect">
            <a:avLst/>
          </a:prstGeom>
          <a:noFill/>
          <a:ln w="9525">
            <a:noFill/>
            <a:miter lim="800000"/>
            <a:headEnd/>
            <a:tailEnd/>
          </a:ln>
        </p:spPr>
      </p:pic>
      <p:pic>
        <p:nvPicPr>
          <p:cNvPr id="5" name="Picture 6"/>
          <p:cNvPicPr>
            <a:picLocks noChangeAspect="1" noChangeArrowheads="1"/>
          </p:cNvPicPr>
          <p:nvPr/>
        </p:nvPicPr>
        <p:blipFill>
          <a:blip r:embed="rId5" cstate="print"/>
          <a:srcRect l="52478" t="36374" r="26514" b="36693"/>
          <a:stretch>
            <a:fillRect/>
          </a:stretch>
        </p:blipFill>
        <p:spPr bwMode="auto">
          <a:xfrm>
            <a:off x="5181600" y="990600"/>
            <a:ext cx="3657600" cy="3048000"/>
          </a:xfrm>
          <a:prstGeom prst="rect">
            <a:avLst/>
          </a:prstGeom>
          <a:no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idx="4294967295"/>
          </p:nvPr>
        </p:nvSpPr>
        <p:spPr>
          <a:xfrm>
            <a:off x="0" y="76200"/>
            <a:ext cx="8229600" cy="715963"/>
          </a:xfrm>
        </p:spPr>
        <p:txBody>
          <a:bodyPr/>
          <a:lstStyle/>
          <a:p>
            <a:pPr algn="l" eaLnBrk="1" hangingPunct="1"/>
            <a:r>
              <a:rPr lang="en-US" sz="3200" b="1" u="sng" dirty="0" smtClean="0">
                <a:latin typeface="Times New Roman" pitchFamily="18" charset="0"/>
                <a:cs typeface="Times New Roman" pitchFamily="18" charset="0"/>
              </a:rPr>
              <a:t> Resistance Butt Welding (Upset)</a:t>
            </a:r>
          </a:p>
        </p:txBody>
      </p:sp>
      <p:sp>
        <p:nvSpPr>
          <p:cNvPr id="90115" name="Content Placeholder 2"/>
          <p:cNvSpPr>
            <a:spLocks noGrp="1"/>
          </p:cNvSpPr>
          <p:nvPr>
            <p:ph idx="4294967295"/>
          </p:nvPr>
        </p:nvSpPr>
        <p:spPr>
          <a:xfrm>
            <a:off x="0" y="1219200"/>
            <a:ext cx="8991600" cy="5029200"/>
          </a:xfrm>
        </p:spPr>
        <p:txBody>
          <a:bodyPr/>
          <a:lstStyle/>
          <a:p>
            <a:pPr eaLnBrk="1" hangingPunct="1">
              <a:lnSpc>
                <a:spcPct val="150000"/>
              </a:lnSpc>
              <a:buFontTx/>
              <a:buNone/>
            </a:pPr>
            <a:r>
              <a:rPr lang="en-US" sz="2400" dirty="0" smtClean="0">
                <a:latin typeface="Times New Roman" pitchFamily="18" charset="0"/>
                <a:cs typeface="Times New Roman" pitchFamily="18" charset="0"/>
              </a:rPr>
              <a:t>In this welding, the two pieces to</a:t>
            </a:r>
          </a:p>
          <a:p>
            <a:pPr eaLnBrk="1" hangingPunct="1">
              <a:lnSpc>
                <a:spcPct val="150000"/>
              </a:lnSpc>
              <a:buFontTx/>
              <a:buNone/>
            </a:pPr>
            <a:r>
              <a:rPr lang="en-US" sz="2400" dirty="0" smtClean="0">
                <a:latin typeface="Times New Roman" pitchFamily="18" charset="0"/>
                <a:cs typeface="Times New Roman" pitchFamily="18" charset="0"/>
              </a:rPr>
              <a:t> be joined are held tightly together</a:t>
            </a:r>
          </a:p>
          <a:p>
            <a:pPr eaLnBrk="1" hangingPunct="1">
              <a:lnSpc>
                <a:spcPct val="150000"/>
              </a:lnSpc>
              <a:buFontTx/>
              <a:buNone/>
            </a:pPr>
            <a:r>
              <a:rPr lang="en-US" sz="2400" dirty="0" smtClean="0">
                <a:latin typeface="Times New Roman" pitchFamily="18" charset="0"/>
                <a:cs typeface="Times New Roman" pitchFamily="18" charset="0"/>
              </a:rPr>
              <a:t>and current is applied, so that heat </a:t>
            </a:r>
          </a:p>
          <a:p>
            <a:pPr eaLnBrk="1" hangingPunct="1">
              <a:lnSpc>
                <a:spcPct val="150000"/>
              </a:lnSpc>
              <a:buFontTx/>
              <a:buNone/>
            </a:pPr>
            <a:r>
              <a:rPr lang="en-US" sz="2400" dirty="0" smtClean="0">
                <a:latin typeface="Times New Roman" pitchFamily="18" charset="0"/>
                <a:cs typeface="Times New Roman" pitchFamily="18" charset="0"/>
              </a:rPr>
              <a:t>is generated over the entire area of</a:t>
            </a:r>
          </a:p>
          <a:p>
            <a:pPr eaLnBrk="1" hangingPunct="1">
              <a:lnSpc>
                <a:spcPct val="150000"/>
              </a:lnSpc>
              <a:buFontTx/>
              <a:buNone/>
            </a:pPr>
            <a:r>
              <a:rPr lang="en-US" sz="2400" dirty="0" smtClean="0">
                <a:latin typeface="Times New Roman" pitchFamily="18" charset="0"/>
                <a:cs typeface="Times New Roman" pitchFamily="18" charset="0"/>
              </a:rPr>
              <a:t>to be joined surface.</a:t>
            </a:r>
          </a:p>
          <a:p>
            <a:pPr eaLnBrk="1" hangingPunct="1">
              <a:lnSpc>
                <a:spcPct val="150000"/>
              </a:lnSpc>
              <a:buFontTx/>
              <a:buNone/>
            </a:pPr>
            <a:r>
              <a:rPr lang="en-US" sz="2400" dirty="0" smtClean="0">
                <a:latin typeface="Times New Roman" pitchFamily="18" charset="0"/>
                <a:cs typeface="Times New Roman" pitchFamily="18" charset="0"/>
              </a:rPr>
              <a:t> Pressure is applied throughout the</a:t>
            </a:r>
          </a:p>
          <a:p>
            <a:pPr eaLnBrk="1" hangingPunct="1">
              <a:lnSpc>
                <a:spcPct val="150000"/>
              </a:lnSpc>
              <a:buFontTx/>
              <a:buNone/>
            </a:pPr>
            <a:r>
              <a:rPr lang="en-US" sz="2400" dirty="0" smtClean="0">
                <a:latin typeface="Times New Roman" pitchFamily="18" charset="0"/>
                <a:cs typeface="Times New Roman" pitchFamily="18" charset="0"/>
              </a:rPr>
              <a:t> heating  period. The pressure is later on increased when the welding </a:t>
            </a:r>
          </a:p>
          <a:p>
            <a:pPr eaLnBrk="1" hangingPunct="1">
              <a:lnSpc>
                <a:spcPct val="150000"/>
              </a:lnSpc>
              <a:buFontTx/>
              <a:buNone/>
            </a:pPr>
            <a:r>
              <a:rPr lang="en-US" sz="2400" dirty="0" smtClean="0">
                <a:latin typeface="Times New Roman" pitchFamily="18" charset="0"/>
                <a:cs typeface="Times New Roman" pitchFamily="18" charset="0"/>
              </a:rPr>
              <a:t>temperature has been reached.</a:t>
            </a:r>
          </a:p>
          <a:p>
            <a:pPr eaLnBrk="1" hangingPunct="1">
              <a:lnSpc>
                <a:spcPct val="150000"/>
              </a:lnSpc>
            </a:pPr>
            <a:endParaRPr lang="en-US" sz="2400" dirty="0" smtClean="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cstate="print"/>
          <a:srcRect/>
          <a:stretch>
            <a:fillRect/>
          </a:stretch>
        </p:blipFill>
        <p:spPr bwMode="auto">
          <a:xfrm>
            <a:off x="4381500" y="1371600"/>
            <a:ext cx="4686300" cy="374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0" y="-15835"/>
            <a:ext cx="9144000" cy="6924973"/>
          </a:xfrm>
          <a:prstGeom prst="rect">
            <a:avLst/>
          </a:prstGeom>
          <a:noFill/>
          <a:ln w="9525">
            <a:noFill/>
            <a:miter lim="800000"/>
            <a:headEnd/>
            <a:tailEnd/>
          </a:ln>
          <a:effectLst/>
        </p:spPr>
        <p:txBody>
          <a:bodyPr wrap="square">
            <a:spAutoFit/>
          </a:bodyPr>
          <a:lstStyle/>
          <a:p>
            <a:pPr>
              <a:spcBef>
                <a:spcPct val="50000"/>
              </a:spcBef>
            </a:pPr>
            <a:r>
              <a:rPr lang="en-US" sz="2800" b="1" u="sng" dirty="0" smtClean="0">
                <a:latin typeface="Times New Roman" pitchFamily="18" charset="0"/>
                <a:cs typeface="Times New Roman" pitchFamily="18" charset="0"/>
              </a:rPr>
              <a:t>Procedure :</a:t>
            </a:r>
          </a:p>
          <a:p>
            <a:pPr>
              <a:spcBef>
                <a:spcPct val="50000"/>
              </a:spcBef>
            </a:pPr>
            <a:r>
              <a:rPr lang="en-US" sz="2200" dirty="0" smtClean="0">
                <a:latin typeface="Times New Roman" pitchFamily="18" charset="0"/>
                <a:cs typeface="Times New Roman" pitchFamily="18" charset="0"/>
              </a:rPr>
              <a:t>One work piece to joined is clamped in</a:t>
            </a:r>
          </a:p>
          <a:p>
            <a:pPr>
              <a:spcBef>
                <a:spcPct val="50000"/>
              </a:spcBef>
            </a:pPr>
            <a:r>
              <a:rPr lang="en-US" sz="2200" dirty="0" smtClean="0">
                <a:latin typeface="Times New Roman" pitchFamily="18" charset="0"/>
                <a:cs typeface="Times New Roman" pitchFamily="18" charset="0"/>
              </a:rPr>
              <a:t> stationary clamping block and other is clamped</a:t>
            </a:r>
          </a:p>
          <a:p>
            <a:pPr>
              <a:spcBef>
                <a:spcPct val="50000"/>
              </a:spcBef>
            </a:pPr>
            <a:r>
              <a:rPr lang="en-US" sz="2200" dirty="0" smtClean="0">
                <a:latin typeface="Times New Roman" pitchFamily="18" charset="0"/>
                <a:cs typeface="Times New Roman" pitchFamily="18" charset="0"/>
              </a:rPr>
              <a:t> to moving clamping block.</a:t>
            </a:r>
          </a:p>
          <a:p>
            <a:pPr>
              <a:spcBef>
                <a:spcPct val="50000"/>
              </a:spcBef>
            </a:pPr>
            <a:r>
              <a:rPr lang="en-US" sz="2200" dirty="0" smtClean="0">
                <a:latin typeface="Times New Roman" pitchFamily="18" charset="0"/>
                <a:cs typeface="Times New Roman" pitchFamily="18" charset="0"/>
              </a:rPr>
              <a:t>The two work pieces are brought together by pressure.</a:t>
            </a:r>
          </a:p>
          <a:p>
            <a:pPr>
              <a:spcBef>
                <a:spcPct val="50000"/>
              </a:spcBef>
            </a:pPr>
            <a:r>
              <a:rPr lang="en-US" sz="2200" dirty="0" smtClean="0">
                <a:latin typeface="Times New Roman" pitchFamily="18" charset="0"/>
                <a:cs typeface="Times New Roman" pitchFamily="18" charset="0"/>
              </a:rPr>
              <a:t>A heavy current is passed through these work pieces. The heat is generated because of resistance to the flow of electric current.</a:t>
            </a:r>
          </a:p>
          <a:p>
            <a:pPr>
              <a:spcBef>
                <a:spcPct val="50000"/>
              </a:spcBef>
            </a:pPr>
            <a:r>
              <a:rPr lang="en-US" sz="2200" dirty="0" smtClean="0">
                <a:latin typeface="Times New Roman" pitchFamily="18" charset="0"/>
                <a:cs typeface="Times New Roman" pitchFamily="18" charset="0"/>
              </a:rPr>
              <a:t>When the welding temperature has been reached, the pressure is increased so that proper joint takes place.</a:t>
            </a:r>
          </a:p>
          <a:p>
            <a:pPr>
              <a:spcBef>
                <a:spcPct val="50000"/>
              </a:spcBef>
            </a:pPr>
            <a:r>
              <a:rPr lang="en-US" sz="2200" dirty="0" smtClean="0">
                <a:latin typeface="Times New Roman" pitchFamily="18" charset="0"/>
                <a:cs typeface="Times New Roman" pitchFamily="18" charset="0"/>
              </a:rPr>
              <a:t>After that welding current is turned off.</a:t>
            </a:r>
          </a:p>
          <a:p>
            <a:pPr>
              <a:spcBef>
                <a:spcPct val="50000"/>
              </a:spcBef>
            </a:pPr>
            <a:r>
              <a:rPr lang="en-US" sz="2200" dirty="0" smtClean="0">
                <a:latin typeface="Times New Roman" pitchFamily="18" charset="0"/>
                <a:cs typeface="Times New Roman" pitchFamily="18" charset="0"/>
              </a:rPr>
              <a:t>Force is released when the welded joint has reached the desired temperature.</a:t>
            </a:r>
          </a:p>
          <a:p>
            <a:pPr>
              <a:spcBef>
                <a:spcPct val="50000"/>
              </a:spcBef>
            </a:pPr>
            <a:r>
              <a:rPr lang="en-US" sz="2200" dirty="0" smtClean="0">
                <a:latin typeface="Times New Roman" pitchFamily="18" charset="0"/>
                <a:cs typeface="Times New Roman" pitchFamily="18" charset="0"/>
              </a:rPr>
              <a:t>After that work pieces are unclamped.</a:t>
            </a:r>
          </a:p>
          <a:p>
            <a:pPr>
              <a:spcBef>
                <a:spcPct val="50000"/>
              </a:spcBef>
            </a:pPr>
            <a:r>
              <a:rPr lang="en-US" sz="2800" b="1" u="sng" dirty="0" smtClean="0">
                <a:latin typeface="Times New Roman" pitchFamily="18" charset="0"/>
                <a:cs typeface="Times New Roman" pitchFamily="18" charset="0"/>
              </a:rPr>
              <a:t>Applications</a:t>
            </a:r>
          </a:p>
          <a:p>
            <a:pPr>
              <a:spcBef>
                <a:spcPct val="50000"/>
              </a:spcBef>
            </a:pPr>
            <a:r>
              <a:rPr lang="en-US" sz="2200" dirty="0" smtClean="0">
                <a:latin typeface="Times New Roman" pitchFamily="18" charset="0"/>
                <a:cs typeface="Times New Roman" pitchFamily="18" charset="0"/>
              </a:rPr>
              <a:t>1)producing butt joints in tubes ,pipes, etc</a:t>
            </a:r>
            <a:endParaRPr lang="en-US" sz="2200" dirty="0">
              <a:latin typeface="Times New Roman" pitchFamily="18" charset="0"/>
              <a:cs typeface="Times New Roman" pitchFamily="18" charset="0"/>
            </a:endParaRPr>
          </a:p>
        </p:txBody>
      </p:sp>
      <p:pic>
        <p:nvPicPr>
          <p:cNvPr id="5" name="Picture 4" descr="AAFDNRL0"/>
          <p:cNvPicPr>
            <a:picLocks noChangeAspect="1" noChangeArrowheads="1"/>
          </p:cNvPicPr>
          <p:nvPr/>
        </p:nvPicPr>
        <p:blipFill>
          <a:blip r:embed="rId2" cstate="print"/>
          <a:srcRect l="3191" t="11743" r="48936" b="17798"/>
          <a:stretch>
            <a:fillRect/>
          </a:stretch>
        </p:blipFill>
        <p:spPr bwMode="auto">
          <a:xfrm>
            <a:off x="5715000" y="0"/>
            <a:ext cx="3429000" cy="18288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2" name="Object 4"/>
          <p:cNvGraphicFramePr>
            <a:graphicFrameLocks noChangeAspect="1"/>
          </p:cNvGraphicFramePr>
          <p:nvPr/>
        </p:nvGraphicFramePr>
        <p:xfrm>
          <a:off x="1066800" y="609600"/>
          <a:ext cx="7391400" cy="5791200"/>
        </p:xfrm>
        <a:graphic>
          <a:graphicData uri="http://schemas.openxmlformats.org/presentationml/2006/ole">
            <p:oleObj spid="_x0000_s8194" name="Photo Editor Photo" r:id="rId3" imgW="22771429" imgH="28200000" progId="">
              <p:embed/>
            </p:oleObj>
          </a:graphicData>
        </a:graphic>
      </p:graphicFrame>
    </p:spTree>
  </p:cSld>
  <p:clrMapOvr>
    <a:masterClrMapping/>
  </p:clrMapOvr>
  <p:transition advClick="0"/>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Content Placeholder 2"/>
          <p:cNvSpPr>
            <a:spLocks noGrp="1"/>
          </p:cNvSpPr>
          <p:nvPr>
            <p:ph idx="4294967295"/>
          </p:nvPr>
        </p:nvSpPr>
        <p:spPr>
          <a:xfrm>
            <a:off x="0" y="0"/>
            <a:ext cx="8915400" cy="6858000"/>
          </a:xfrm>
        </p:spPr>
        <p:txBody>
          <a:bodyPr/>
          <a:lstStyle/>
          <a:p>
            <a:pPr eaLnBrk="1" hangingPunct="1">
              <a:buFontTx/>
              <a:buNone/>
            </a:pPr>
            <a:r>
              <a:rPr lang="en-US" sz="2400" b="1" u="sng" dirty="0" smtClean="0">
                <a:latin typeface="Times New Roman" pitchFamily="18" charset="0"/>
                <a:cs typeface="Times New Roman" pitchFamily="18" charset="0"/>
              </a:rPr>
              <a:t>FLASH BUTT WELDING:-</a:t>
            </a:r>
          </a:p>
          <a:p>
            <a:pPr eaLnBrk="1" hangingPunct="1">
              <a:buFontTx/>
              <a:buNone/>
            </a:pPr>
            <a:r>
              <a:rPr lang="en-US" sz="2200" dirty="0" smtClean="0">
                <a:latin typeface="Times New Roman" pitchFamily="18" charset="0"/>
                <a:cs typeface="Times New Roman" pitchFamily="18" charset="0"/>
              </a:rPr>
              <a:t>Flash butt welding is similar to upset</a:t>
            </a:r>
          </a:p>
          <a:p>
            <a:pPr eaLnBrk="1" hangingPunct="1">
              <a:buFontTx/>
              <a:buNone/>
            </a:pPr>
            <a:r>
              <a:rPr lang="en-US" sz="2200" dirty="0" smtClean="0">
                <a:latin typeface="Times New Roman" pitchFamily="18" charset="0"/>
                <a:cs typeface="Times New Roman" pitchFamily="18" charset="0"/>
              </a:rPr>
              <a:t> welding except that the heat required</a:t>
            </a:r>
          </a:p>
          <a:p>
            <a:pPr eaLnBrk="1" hangingPunct="1">
              <a:buFontTx/>
              <a:buNone/>
            </a:pPr>
            <a:r>
              <a:rPr lang="en-US" sz="2200" dirty="0" smtClean="0">
                <a:latin typeface="Times New Roman" pitchFamily="18" charset="0"/>
                <a:cs typeface="Times New Roman" pitchFamily="18" charset="0"/>
              </a:rPr>
              <a:t> for melting is obtained by means of</a:t>
            </a:r>
          </a:p>
          <a:p>
            <a:pPr eaLnBrk="1" hangingPunct="1">
              <a:buFontTx/>
              <a:buNone/>
            </a:pPr>
            <a:r>
              <a:rPr lang="en-US" sz="2200" dirty="0" smtClean="0">
                <a:latin typeface="Times New Roman" pitchFamily="18" charset="0"/>
                <a:cs typeface="Times New Roman" pitchFamily="18" charset="0"/>
              </a:rPr>
              <a:t> an arc rather than simple resistance</a:t>
            </a:r>
          </a:p>
          <a:p>
            <a:pPr eaLnBrk="1" hangingPunct="1">
              <a:buFontTx/>
              <a:buNone/>
            </a:pPr>
            <a:r>
              <a:rPr lang="en-US" sz="2200" dirty="0" smtClean="0">
                <a:latin typeface="Times New Roman" pitchFamily="18" charset="0"/>
                <a:cs typeface="Times New Roman" pitchFamily="18" charset="0"/>
              </a:rPr>
              <a:t>heating.</a:t>
            </a:r>
          </a:p>
          <a:p>
            <a:pPr eaLnBrk="1" hangingPunct="1">
              <a:buFontTx/>
              <a:buNone/>
            </a:pPr>
            <a:r>
              <a:rPr lang="en-US" sz="2200" b="1" u="sng" dirty="0" smtClean="0">
                <a:latin typeface="Times New Roman" pitchFamily="18" charset="0"/>
                <a:cs typeface="Times New Roman" pitchFamily="18" charset="0"/>
              </a:rPr>
              <a:t>Procedure:</a:t>
            </a:r>
          </a:p>
          <a:p>
            <a:pPr eaLnBrk="1" hangingPunct="1">
              <a:buFont typeface="Wingdings" pitchFamily="2" charset="2"/>
              <a:buChar char="Ø"/>
            </a:pPr>
            <a:r>
              <a:rPr lang="en-US" sz="2200" dirty="0" smtClean="0">
                <a:latin typeface="Times New Roman" pitchFamily="18" charset="0"/>
                <a:cs typeface="Times New Roman" pitchFamily="18" charset="0"/>
              </a:rPr>
              <a:t>One </a:t>
            </a:r>
            <a:r>
              <a:rPr lang="en-US" sz="2200" dirty="0" err="1" smtClean="0">
                <a:latin typeface="Times New Roman" pitchFamily="18" charset="0"/>
                <a:cs typeface="Times New Roman" pitchFamily="18" charset="0"/>
              </a:rPr>
              <a:t>workpiece</a:t>
            </a:r>
            <a:r>
              <a:rPr lang="en-US" sz="2200" dirty="0" smtClean="0">
                <a:latin typeface="Times New Roman" pitchFamily="18" charset="0"/>
                <a:cs typeface="Times New Roman" pitchFamily="18" charset="0"/>
              </a:rPr>
              <a:t> to joined is clamped</a:t>
            </a:r>
          </a:p>
          <a:p>
            <a:pPr eaLnBrk="1" hangingPunct="1">
              <a:buNone/>
            </a:pPr>
            <a:r>
              <a:rPr lang="en-US" sz="2200" dirty="0" smtClean="0">
                <a:latin typeface="Times New Roman" pitchFamily="18" charset="0"/>
                <a:cs typeface="Times New Roman" pitchFamily="18" charset="0"/>
              </a:rPr>
              <a:t>	 in stationary clamping block and</a:t>
            </a:r>
          </a:p>
          <a:p>
            <a:pPr eaLnBrk="1" hangingPunct="1">
              <a:buNone/>
            </a:pPr>
            <a:r>
              <a:rPr lang="en-US" sz="2200" dirty="0" smtClean="0">
                <a:latin typeface="Times New Roman" pitchFamily="18" charset="0"/>
                <a:cs typeface="Times New Roman" pitchFamily="18" charset="0"/>
              </a:rPr>
              <a:t>	 other is clamped  to moving clamping block.</a:t>
            </a:r>
          </a:p>
          <a:p>
            <a:pPr eaLnBrk="1" hangingPunct="1">
              <a:buFont typeface="Wingdings" pitchFamily="2" charset="2"/>
              <a:buChar char="Ø"/>
            </a:pPr>
            <a:r>
              <a:rPr lang="en-US" sz="2200" dirty="0" smtClean="0">
                <a:latin typeface="Times New Roman" pitchFamily="18" charset="0"/>
                <a:cs typeface="Times New Roman" pitchFamily="18" charset="0"/>
              </a:rPr>
              <a:t>The </a:t>
            </a:r>
            <a:r>
              <a:rPr lang="en-US" sz="2200" dirty="0" err="1" smtClean="0">
                <a:latin typeface="Times New Roman" pitchFamily="18" charset="0"/>
                <a:cs typeface="Times New Roman" pitchFamily="18" charset="0"/>
              </a:rPr>
              <a:t>workpiece</a:t>
            </a:r>
            <a:r>
              <a:rPr lang="en-US" sz="2200" dirty="0" smtClean="0">
                <a:latin typeface="Times New Roman" pitchFamily="18" charset="0"/>
                <a:cs typeface="Times New Roman" pitchFamily="18" charset="0"/>
              </a:rPr>
              <a:t> held in the movable clamp is moved to bring towards the </a:t>
            </a:r>
          </a:p>
          <a:p>
            <a:pPr eaLnBrk="1" hangingPunct="1">
              <a:buNone/>
            </a:pPr>
            <a:r>
              <a:rPr lang="en-US" sz="2200" dirty="0" smtClean="0">
                <a:latin typeface="Times New Roman" pitchFamily="18" charset="0"/>
                <a:cs typeface="Times New Roman" pitchFamily="18" charset="0"/>
              </a:rPr>
              <a:t>	stationary </a:t>
            </a:r>
            <a:r>
              <a:rPr lang="en-US" sz="2200" dirty="0" err="1" smtClean="0">
                <a:latin typeface="Times New Roman" pitchFamily="18" charset="0"/>
                <a:cs typeface="Times New Roman" pitchFamily="18" charset="0"/>
              </a:rPr>
              <a:t>workpiece</a:t>
            </a:r>
            <a:r>
              <a:rPr lang="en-US" sz="2200" dirty="0" smtClean="0">
                <a:latin typeface="Times New Roman" pitchFamily="18" charset="0"/>
                <a:cs typeface="Times New Roman" pitchFamily="18" charset="0"/>
              </a:rPr>
              <a:t> ( </a:t>
            </a:r>
            <a:r>
              <a:rPr lang="en-US" sz="2200" dirty="0" err="1" smtClean="0">
                <a:latin typeface="Times New Roman" pitchFamily="18" charset="0"/>
                <a:cs typeface="Times New Roman" pitchFamily="18" charset="0"/>
              </a:rPr>
              <a:t>untill</a:t>
            </a:r>
            <a:r>
              <a:rPr lang="en-US" sz="2200" dirty="0" smtClean="0">
                <a:latin typeface="Times New Roman" pitchFamily="18" charset="0"/>
                <a:cs typeface="Times New Roman" pitchFamily="18" charset="0"/>
              </a:rPr>
              <a:t> the light contact has been established).</a:t>
            </a:r>
          </a:p>
          <a:p>
            <a:pPr eaLnBrk="1" hangingPunct="1">
              <a:buFont typeface="Wingdings" pitchFamily="2" charset="2"/>
              <a:buChar char="Ø"/>
            </a:pPr>
            <a:r>
              <a:rPr lang="en-US" sz="2200" dirty="0" smtClean="0">
                <a:latin typeface="Times New Roman" pitchFamily="18" charset="0"/>
                <a:cs typeface="Times New Roman" pitchFamily="18" charset="0"/>
              </a:rPr>
              <a:t>When the welding current is switched on, flashing is established.</a:t>
            </a:r>
          </a:p>
          <a:p>
            <a:pPr eaLnBrk="1" hangingPunct="1">
              <a:buFont typeface="Wingdings" pitchFamily="2" charset="2"/>
              <a:buChar char="Ø"/>
            </a:pPr>
            <a:r>
              <a:rPr lang="en-US" sz="2200" dirty="0" smtClean="0">
                <a:latin typeface="Times New Roman" pitchFamily="18" charset="0"/>
                <a:cs typeface="Times New Roman" pitchFamily="18" charset="0"/>
              </a:rPr>
              <a:t>This flashing produces the welding heat.</a:t>
            </a:r>
          </a:p>
          <a:p>
            <a:pPr eaLnBrk="1" hangingPunct="1">
              <a:buFont typeface="Wingdings" pitchFamily="2" charset="2"/>
              <a:buChar char="Ø"/>
            </a:pPr>
            <a:r>
              <a:rPr lang="en-US" sz="2200" dirty="0" smtClean="0">
                <a:latin typeface="Times New Roman" pitchFamily="18" charset="0"/>
                <a:cs typeface="Times New Roman" pitchFamily="18" charset="0"/>
              </a:rPr>
              <a:t>When sufficient heat is produced ,more pressure is applied so that sound joint takes place.</a:t>
            </a:r>
          </a:p>
          <a:p>
            <a:pPr>
              <a:spcBef>
                <a:spcPct val="50000"/>
              </a:spcBef>
              <a:buNone/>
            </a:pPr>
            <a:endParaRPr lang="en-US" sz="2200" dirty="0" smtClean="0">
              <a:latin typeface="Times New Roman" pitchFamily="18" charset="0"/>
              <a:cs typeface="Times New Roman" pitchFamily="18" charset="0"/>
            </a:endParaRPr>
          </a:p>
          <a:p>
            <a:pPr>
              <a:spcBef>
                <a:spcPct val="50000"/>
              </a:spcBef>
              <a:buNone/>
            </a:pPr>
            <a:endParaRPr lang="en-US" sz="2200" dirty="0" smtClean="0">
              <a:latin typeface="Times New Roman" pitchFamily="18" charset="0"/>
              <a:cs typeface="Times New Roman" pitchFamily="18" charset="0"/>
            </a:endParaRPr>
          </a:p>
          <a:p>
            <a:pPr eaLnBrk="1" hangingPunct="1">
              <a:buFontTx/>
              <a:buNone/>
            </a:pPr>
            <a:endParaRPr lang="en-US" sz="2200" b="1" dirty="0" smtClean="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srcRect b="12000"/>
          <a:stretch>
            <a:fillRect/>
          </a:stretch>
        </p:blipFill>
        <p:spPr bwMode="auto">
          <a:xfrm>
            <a:off x="4495800" y="457200"/>
            <a:ext cx="4546023" cy="32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txBox="1">
            <a:spLocks noChangeArrowheads="1"/>
          </p:cNvSpPr>
          <p:nvPr/>
        </p:nvSpPr>
        <p:spPr>
          <a:xfrm>
            <a:off x="228600" y="381000"/>
            <a:ext cx="8153400" cy="1905000"/>
          </a:xfrm>
          <a:prstGeom prst="rect">
            <a:avLst/>
          </a:prstGeom>
          <a:noFill/>
        </p:spPr>
        <p:txBody>
          <a:bodyPr/>
          <a:lstStyle/>
          <a:p>
            <a:pPr marL="342900" marR="0" lvl="0" indent="-342900" algn="l" defTabSz="914400" rtl="0" eaLnBrk="0" fontAlgn="base" latinLnBrk="0" hangingPunct="0">
              <a:lnSpc>
                <a:spcPct val="90000"/>
              </a:lnSpc>
              <a:spcBef>
                <a:spcPct val="20000"/>
              </a:spcBef>
              <a:spcAft>
                <a:spcPct val="0"/>
              </a:spcAft>
              <a:buClrTx/>
              <a:buSzTx/>
              <a:tabLst/>
              <a:defRPr/>
            </a:pPr>
            <a:r>
              <a:rPr kumimoji="0" lang="en-US" sz="2400" b="1" i="0" u="sng" strike="noStrike" kern="0" cap="none" spc="0" normalizeH="0" baseline="0" noProof="0" dirty="0" smtClean="0">
                <a:ln>
                  <a:noFill/>
                </a:ln>
                <a:solidFill>
                  <a:schemeClr val="tx1"/>
                </a:solidFill>
                <a:effectLst/>
                <a:uLnTx/>
                <a:uFillTx/>
                <a:latin typeface="Times New Roman" pitchFamily="18" charset="0"/>
                <a:cs typeface="Times New Roman" pitchFamily="18" charset="0"/>
              </a:rPr>
              <a:t>Applications :</a:t>
            </a:r>
          </a:p>
          <a:p>
            <a:pPr marL="342900" marR="0" lvl="0" indent="-342900" algn="l" defTabSz="914400" rtl="0" eaLnBrk="0" fontAlgn="base" latinLnBrk="0" hangingPunct="0">
              <a:lnSpc>
                <a:spcPct val="150000"/>
              </a:lnSpc>
              <a:spcBef>
                <a:spcPct val="20000"/>
              </a:spcBef>
              <a:spcAft>
                <a:spcPct val="0"/>
              </a:spcAft>
              <a:buClrTx/>
              <a:buSzTx/>
              <a:tabLst/>
              <a:defRPr/>
            </a:pPr>
            <a:r>
              <a:rPr lang="en-US" sz="2200" kern="0" dirty="0" smtClean="0">
                <a:latin typeface="Times New Roman" pitchFamily="18" charset="0"/>
                <a:cs typeface="Times New Roman" pitchFamily="18" charset="0"/>
              </a:rPr>
              <a:t> It consumes less welding current than Upset butt welding.</a:t>
            </a:r>
          </a:p>
          <a:p>
            <a:pPr marL="342900" marR="0" lvl="0" indent="-342900" algn="l" defTabSz="914400" rtl="0" eaLnBrk="0" fontAlgn="base" latinLnBrk="0" hangingPunct="0">
              <a:lnSpc>
                <a:spcPct val="150000"/>
              </a:lnSpc>
              <a:spcBef>
                <a:spcPct val="20000"/>
              </a:spcBef>
              <a:spcAft>
                <a:spcPct val="0"/>
              </a:spcAft>
              <a:buClrTx/>
              <a:buSzTx/>
              <a:tabLst/>
              <a:defRPr/>
            </a:pPr>
            <a:r>
              <a:rPr kumimoji="0" lang="en-US" sz="22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Preparation</a:t>
            </a:r>
            <a:r>
              <a:rPr kumimoji="0" lang="en-US" sz="2200" b="0" i="0" u="none" strike="noStrike" kern="0" cap="none" spc="0" normalizeH="0" noProof="0" dirty="0" smtClean="0">
                <a:ln>
                  <a:noFill/>
                </a:ln>
                <a:solidFill>
                  <a:schemeClr val="tx1"/>
                </a:solidFill>
                <a:effectLst/>
                <a:uLnTx/>
                <a:uFillTx/>
                <a:latin typeface="Times New Roman" pitchFamily="18" charset="0"/>
                <a:cs typeface="Times New Roman" pitchFamily="18" charset="0"/>
              </a:rPr>
              <a:t> of weld surface is not required.</a:t>
            </a:r>
          </a:p>
          <a:p>
            <a:pPr marL="342900" marR="0" lvl="0" indent="-342900" algn="l" defTabSz="914400" rtl="0" eaLnBrk="0" fontAlgn="base" latinLnBrk="0" hangingPunct="0">
              <a:lnSpc>
                <a:spcPct val="150000"/>
              </a:lnSpc>
              <a:spcBef>
                <a:spcPct val="20000"/>
              </a:spcBef>
              <a:spcAft>
                <a:spcPct val="0"/>
              </a:spcAft>
              <a:buClrTx/>
              <a:buSzTx/>
              <a:tabLst/>
              <a:defRPr/>
            </a:pPr>
            <a:r>
              <a:rPr lang="en-US" sz="2200" kern="0" baseline="0" dirty="0" smtClean="0">
                <a:latin typeface="Times New Roman" pitchFamily="18" charset="0"/>
                <a:cs typeface="Times New Roman" pitchFamily="18" charset="0"/>
              </a:rPr>
              <a:t>The</a:t>
            </a:r>
            <a:r>
              <a:rPr lang="en-US" sz="2200" kern="0" dirty="0" smtClean="0">
                <a:latin typeface="Times New Roman" pitchFamily="18" charset="0"/>
                <a:cs typeface="Times New Roman" pitchFamily="18" charset="0"/>
              </a:rPr>
              <a:t> process is cheap.</a:t>
            </a:r>
          </a:p>
          <a:p>
            <a:pPr marL="342900" marR="0" lvl="0" indent="-342900" algn="l" defTabSz="914400" rtl="0" eaLnBrk="0" fontAlgn="base" latinLnBrk="0" hangingPunct="0">
              <a:lnSpc>
                <a:spcPct val="150000"/>
              </a:lnSpc>
              <a:spcBef>
                <a:spcPct val="20000"/>
              </a:spcBef>
              <a:spcAft>
                <a:spcPct val="0"/>
              </a:spcAft>
              <a:buClrTx/>
              <a:buSzTx/>
              <a:tabLst/>
              <a:defRPr/>
            </a:pPr>
            <a:r>
              <a:rPr kumimoji="0" lang="en-US" sz="22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It</a:t>
            </a:r>
            <a:r>
              <a:rPr kumimoji="0" lang="en-US" sz="2200" b="0" i="0" u="none" strike="noStrike" kern="0" cap="none" spc="0" normalizeH="0" noProof="0" dirty="0" smtClean="0">
                <a:ln>
                  <a:noFill/>
                </a:ln>
                <a:solidFill>
                  <a:schemeClr val="tx1"/>
                </a:solidFill>
                <a:effectLst/>
                <a:uLnTx/>
                <a:uFillTx/>
                <a:latin typeface="Times New Roman" pitchFamily="18" charset="0"/>
                <a:cs typeface="Times New Roman" pitchFamily="18" charset="0"/>
              </a:rPr>
              <a:t> is a faster process.</a:t>
            </a:r>
            <a:endParaRPr kumimoji="0" lang="en-US" sz="22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endParaRPr>
          </a:p>
          <a:p>
            <a:pPr marL="342900" marR="0" lvl="0" indent="-342900" algn="l" defTabSz="914400" rtl="0" eaLnBrk="0" fontAlgn="base" latinLnBrk="0" hangingPunct="0">
              <a:lnSpc>
                <a:spcPct val="90000"/>
              </a:lnSpc>
              <a:spcBef>
                <a:spcPct val="20000"/>
              </a:spcBef>
              <a:spcAft>
                <a:spcPct val="0"/>
              </a:spcAft>
              <a:buClrTx/>
              <a:buSzTx/>
              <a:tabLst/>
              <a:defRPr/>
            </a:pPr>
            <a:endParaRPr kumimoji="0" lang="en-US" sz="20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endParaRPr>
          </a:p>
        </p:txBody>
      </p:sp>
      <p:sp>
        <p:nvSpPr>
          <p:cNvPr id="5" name="Rectangle 6"/>
          <p:cNvSpPr>
            <a:spLocks noChangeArrowheads="1"/>
          </p:cNvSpPr>
          <p:nvPr/>
        </p:nvSpPr>
        <p:spPr bwMode="auto">
          <a:xfrm>
            <a:off x="609600" y="5943600"/>
            <a:ext cx="8001000" cy="609600"/>
          </a:xfrm>
          <a:prstGeom prst="rect">
            <a:avLst/>
          </a:prstGeom>
          <a:noFill/>
          <a:ln w="9525">
            <a:noFill/>
            <a:miter lim="800000"/>
            <a:headEnd/>
            <a:tailEnd/>
          </a:ln>
        </p:spPr>
        <p:txBody>
          <a:bodyPr/>
          <a:lstStyle/>
          <a:p>
            <a:pPr marL="342900" indent="-342900" algn="ctr">
              <a:spcBef>
                <a:spcPct val="20000"/>
              </a:spcBef>
            </a:pPr>
            <a:r>
              <a:rPr lang="en-US" sz="1600" dirty="0">
                <a:latin typeface="Arial Narrow" pitchFamily="34" charset="0"/>
              </a:rPr>
              <a:t>Fig : (a)Flash-welding process for end-to –end welding of solid rods or tubular parts</a:t>
            </a:r>
          </a:p>
          <a:p>
            <a:pPr marL="342900" indent="-342900" algn="ctr">
              <a:spcBef>
                <a:spcPct val="20000"/>
              </a:spcBef>
            </a:pPr>
            <a:r>
              <a:rPr lang="en-US" sz="1600" dirty="0">
                <a:latin typeface="Arial Narrow" pitchFamily="34" charset="0"/>
              </a:rPr>
              <a:t>(b) &amp; (c) Typical parts made by flash welding </a:t>
            </a:r>
          </a:p>
        </p:txBody>
      </p:sp>
      <p:pic>
        <p:nvPicPr>
          <p:cNvPr id="6" name="Picture 4" descr="AAFDNRN0"/>
          <p:cNvPicPr>
            <a:picLocks noChangeAspect="1" noChangeArrowheads="1"/>
          </p:cNvPicPr>
          <p:nvPr/>
        </p:nvPicPr>
        <p:blipFill>
          <a:blip r:embed="rId2" cstate="print"/>
          <a:srcRect b="44573"/>
          <a:stretch>
            <a:fillRect/>
          </a:stretch>
        </p:blipFill>
        <p:spPr bwMode="auto">
          <a:xfrm>
            <a:off x="533400" y="3200400"/>
            <a:ext cx="8153400" cy="2667000"/>
          </a:xfrm>
          <a:prstGeom prst="rect">
            <a:avLst/>
          </a:prstGeom>
          <a:noFill/>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idx="4294967295"/>
          </p:nvPr>
        </p:nvSpPr>
        <p:spPr>
          <a:xfrm>
            <a:off x="0" y="0"/>
            <a:ext cx="8229600" cy="808038"/>
          </a:xfrm>
        </p:spPr>
        <p:txBody>
          <a:bodyPr/>
          <a:lstStyle/>
          <a:p>
            <a:pPr algn="l" eaLnBrk="1" hangingPunct="1"/>
            <a:r>
              <a:rPr lang="en-US" sz="3200" b="1" u="sng" dirty="0" smtClean="0">
                <a:latin typeface="Times New Roman" pitchFamily="18" charset="0"/>
                <a:cs typeface="Times New Roman" pitchFamily="18" charset="0"/>
              </a:rPr>
              <a:t>Projection Welding</a:t>
            </a:r>
            <a:r>
              <a:rPr lang="en-US" sz="3200" b="1" dirty="0" smtClean="0">
                <a:latin typeface="Times New Roman" pitchFamily="18" charset="0"/>
                <a:cs typeface="Times New Roman" pitchFamily="18" charset="0"/>
              </a:rPr>
              <a:t>:-</a:t>
            </a:r>
          </a:p>
        </p:txBody>
      </p:sp>
      <p:sp>
        <p:nvSpPr>
          <p:cNvPr id="93187" name="Content Placeholder 2"/>
          <p:cNvSpPr>
            <a:spLocks noGrp="1"/>
          </p:cNvSpPr>
          <p:nvPr>
            <p:ph idx="4294967295"/>
          </p:nvPr>
        </p:nvSpPr>
        <p:spPr>
          <a:xfrm>
            <a:off x="0" y="762000"/>
            <a:ext cx="9144000" cy="4983163"/>
          </a:xfrm>
        </p:spPr>
        <p:txBody>
          <a:bodyPr/>
          <a:lstStyle/>
          <a:p>
            <a:pPr eaLnBrk="1" hangingPunct="1">
              <a:buNone/>
            </a:pPr>
            <a:r>
              <a:rPr lang="en-US" sz="2200" dirty="0" smtClean="0">
                <a:latin typeface="Times New Roman" pitchFamily="18" charset="0"/>
                <a:cs typeface="Times New Roman" pitchFamily="18" charset="0"/>
              </a:rPr>
              <a:t>Projection welding is the other form of Spot welding where one sheet to be </a:t>
            </a:r>
          </a:p>
          <a:p>
            <a:pPr eaLnBrk="1" hangingPunct="1">
              <a:buNone/>
            </a:pPr>
            <a:r>
              <a:rPr lang="en-US" sz="2200" dirty="0" smtClean="0">
                <a:latin typeface="Times New Roman" pitchFamily="18" charset="0"/>
                <a:cs typeface="Times New Roman" pitchFamily="18" charset="0"/>
              </a:rPr>
              <a:t>joined is provided with number of projections to help localized the current at </a:t>
            </a:r>
          </a:p>
          <a:p>
            <a:pPr eaLnBrk="1" hangingPunct="1">
              <a:buNone/>
            </a:pPr>
            <a:r>
              <a:rPr lang="en-US" sz="2200" dirty="0" smtClean="0">
                <a:latin typeface="Times New Roman" pitchFamily="18" charset="0"/>
                <a:cs typeface="Times New Roman" pitchFamily="18" charset="0"/>
              </a:rPr>
              <a:t>predetermined spot.</a:t>
            </a:r>
          </a:p>
          <a:p>
            <a:pPr eaLnBrk="1" hangingPunct="1">
              <a:buNone/>
            </a:pPr>
            <a:r>
              <a:rPr lang="en-US" sz="2200" dirty="0" smtClean="0">
                <a:latin typeface="Times New Roman" pitchFamily="18" charset="0"/>
                <a:cs typeface="Times New Roman" pitchFamily="18" charset="0"/>
              </a:rPr>
              <a:t>As the current is switched on , it will pass through these projections.</a:t>
            </a:r>
          </a:p>
          <a:p>
            <a:pPr eaLnBrk="1" hangingPunct="1">
              <a:buNone/>
            </a:pPr>
            <a:r>
              <a:rPr lang="en-US" sz="2200" dirty="0" smtClean="0">
                <a:latin typeface="Times New Roman" pitchFamily="18" charset="0"/>
                <a:cs typeface="Times New Roman" pitchFamily="18" charset="0"/>
              </a:rPr>
              <a:t>These projections are melted and are pressed together to complete the weld , by pressing the upper electrode.</a:t>
            </a:r>
          </a:p>
          <a:p>
            <a:pPr eaLnBrk="1" hangingPunct="1">
              <a:buNone/>
            </a:pPr>
            <a:r>
              <a:rPr lang="en-US" sz="2200" dirty="0" smtClean="0">
                <a:latin typeface="Times New Roman" pitchFamily="18" charset="0"/>
                <a:cs typeface="Times New Roman" pitchFamily="18" charset="0"/>
              </a:rPr>
              <a:t>The melted projections form the weld.</a:t>
            </a:r>
          </a:p>
          <a:p>
            <a:pPr eaLnBrk="1" hangingPunct="1">
              <a:buNone/>
            </a:pPr>
            <a:r>
              <a:rPr lang="en-US" sz="2200" dirty="0" smtClean="0">
                <a:latin typeface="Times New Roman" pitchFamily="18" charset="0"/>
                <a:cs typeface="Times New Roman" pitchFamily="18" charset="0"/>
              </a:rPr>
              <a:t>The welding can be done at several points simultaneously.</a:t>
            </a:r>
          </a:p>
          <a:p>
            <a:pPr eaLnBrk="1" hangingPunct="1">
              <a:buFontTx/>
              <a:buNone/>
            </a:pPr>
            <a:endParaRPr lang="en-US" sz="2200" dirty="0" smtClean="0">
              <a:latin typeface="Times New Roman" pitchFamily="18" charset="0"/>
              <a:cs typeface="Times New Roman" pitchFamily="18" charset="0"/>
            </a:endParaRPr>
          </a:p>
        </p:txBody>
      </p:sp>
      <p:sp>
        <p:nvSpPr>
          <p:cNvPr id="93188" name="Rectangle 2"/>
          <p:cNvSpPr>
            <a:spLocks noChangeArrowheads="1"/>
          </p:cNvSpPr>
          <p:nvPr/>
        </p:nvSpPr>
        <p:spPr bwMode="auto">
          <a:xfrm>
            <a:off x="0" y="158234"/>
            <a:ext cx="9144000" cy="369332"/>
          </a:xfrm>
          <a:prstGeom prst="rect">
            <a:avLst/>
          </a:prstGeom>
          <a:noFill/>
          <a:ln w="9525">
            <a:noFill/>
            <a:miter lim="800000"/>
            <a:headEnd/>
            <a:tailEnd/>
          </a:ln>
        </p:spPr>
        <p:txBody>
          <a:bodyPr wrap="square" anchor="ctr">
            <a:spAutoFit/>
          </a:bodyPr>
          <a:lstStyle/>
          <a:p>
            <a:endParaRPr lang="en-IN">
              <a:latin typeface="Calibri" pitchFamily="34" charset="0"/>
            </a:endParaRPr>
          </a:p>
        </p:txBody>
      </p:sp>
      <p:pic>
        <p:nvPicPr>
          <p:cNvPr id="93189" name="Picture 1" descr="Example of projection welding configurations"/>
          <p:cNvPicPr>
            <a:picLocks noChangeAspect="1" noChangeArrowheads="1"/>
          </p:cNvPicPr>
          <p:nvPr/>
        </p:nvPicPr>
        <p:blipFill>
          <a:blip r:embed="rId2" r:link="rId3" cstate="print"/>
          <a:srcRect/>
          <a:stretch>
            <a:fillRect/>
          </a:stretch>
        </p:blipFill>
        <p:spPr bwMode="auto">
          <a:xfrm>
            <a:off x="1219200" y="4486275"/>
            <a:ext cx="6400800" cy="2143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AFDNRM0"/>
          <p:cNvPicPr>
            <a:picLocks noChangeAspect="1" noChangeArrowheads="1"/>
          </p:cNvPicPr>
          <p:nvPr/>
        </p:nvPicPr>
        <p:blipFill>
          <a:blip r:embed="rId2" cstate="print"/>
          <a:srcRect l="5428" t="6944" r="3126" b="9722"/>
          <a:stretch>
            <a:fillRect/>
          </a:stretch>
        </p:blipFill>
        <p:spPr bwMode="auto">
          <a:xfrm>
            <a:off x="152400" y="228600"/>
            <a:ext cx="8915400" cy="6324600"/>
          </a:xfrm>
          <a:prstGeom prst="rect">
            <a:avLst/>
          </a:prstGeom>
          <a:noFill/>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l="2439" t="5079" r="6004" b="3492"/>
          <a:stretch>
            <a:fillRect/>
          </a:stretch>
        </p:blipFill>
        <p:spPr bwMode="auto">
          <a:xfrm>
            <a:off x="4038600" y="533400"/>
            <a:ext cx="5035550" cy="3200400"/>
          </a:xfrm>
          <a:prstGeom prst="rect">
            <a:avLst/>
          </a:prstGeom>
          <a:noFill/>
          <a:ln w="9525">
            <a:noFill/>
            <a:miter lim="800000"/>
            <a:headEnd/>
            <a:tailEnd/>
          </a:ln>
        </p:spPr>
      </p:pic>
      <p:sp>
        <p:nvSpPr>
          <p:cNvPr id="3" name="Rectangle 2"/>
          <p:cNvSpPr/>
          <p:nvPr/>
        </p:nvSpPr>
        <p:spPr>
          <a:xfrm>
            <a:off x="152400" y="76201"/>
            <a:ext cx="8763000" cy="486287"/>
          </a:xfrm>
          <a:prstGeom prst="rect">
            <a:avLst/>
          </a:prstGeom>
        </p:spPr>
        <p:txBody>
          <a:bodyPr wrap="square">
            <a:spAutoFit/>
          </a:bodyPr>
          <a:lstStyle/>
          <a:p>
            <a:pPr eaLnBrk="1" hangingPunct="1">
              <a:lnSpc>
                <a:spcPct val="80000"/>
              </a:lnSpc>
              <a:buNone/>
            </a:pPr>
            <a:r>
              <a:rPr lang="en-US" sz="3200" b="1" u="sng" dirty="0" smtClean="0">
                <a:latin typeface="Times New Roman" pitchFamily="18" charset="0"/>
                <a:cs typeface="Times New Roman" pitchFamily="18" charset="0"/>
              </a:rPr>
              <a:t>Percussion Welding:</a:t>
            </a:r>
            <a:endParaRPr lang="en-US" sz="3200" b="1" u="sng" dirty="0"/>
          </a:p>
        </p:txBody>
      </p:sp>
      <p:sp>
        <p:nvSpPr>
          <p:cNvPr id="4" name="Rectangle 3"/>
          <p:cNvSpPr/>
          <p:nvPr/>
        </p:nvSpPr>
        <p:spPr>
          <a:xfrm>
            <a:off x="152400" y="762000"/>
            <a:ext cx="3962400" cy="4662815"/>
          </a:xfrm>
          <a:prstGeom prst="rect">
            <a:avLst/>
          </a:prstGeom>
        </p:spPr>
        <p:txBody>
          <a:bodyPr wrap="square">
            <a:spAutoFit/>
          </a:bodyPr>
          <a:lstStyle/>
          <a:p>
            <a:pPr eaLnBrk="1" hangingPunct="1">
              <a:lnSpc>
                <a:spcPct val="150000"/>
              </a:lnSpc>
              <a:buNone/>
            </a:pPr>
            <a:r>
              <a:rPr lang="en-US" sz="2200" dirty="0" smtClean="0">
                <a:latin typeface="Times New Roman" pitchFamily="18" charset="0"/>
                <a:cs typeface="Times New Roman" pitchFamily="18" charset="0"/>
              </a:rPr>
              <a:t>In this process welding heat is obtained from an arc produced by a rapid discharge of stored electrical energy.</a:t>
            </a:r>
          </a:p>
          <a:p>
            <a:pPr eaLnBrk="1" hangingPunct="1">
              <a:lnSpc>
                <a:spcPct val="150000"/>
              </a:lnSpc>
              <a:buNone/>
            </a:pPr>
            <a:r>
              <a:rPr lang="en-US" sz="2200" dirty="0" smtClean="0">
                <a:latin typeface="Times New Roman" pitchFamily="18" charset="0"/>
                <a:cs typeface="Times New Roman" pitchFamily="18" charset="0"/>
              </a:rPr>
              <a:t>Pressure is applied percussively (rapidly) during and immediately following the electric discharge.</a:t>
            </a:r>
          </a:p>
          <a:p>
            <a:pPr eaLnBrk="1" hangingPunct="1">
              <a:lnSpc>
                <a:spcPct val="150000"/>
              </a:lnSpc>
              <a:buNone/>
            </a:pPr>
            <a:r>
              <a:rPr lang="en-US" sz="2200" dirty="0" smtClean="0">
                <a:latin typeface="Times New Roman" pitchFamily="18" charset="0"/>
                <a:cs typeface="Times New Roman" pitchFamily="18" charset="0"/>
              </a:rPr>
              <a:t>The capacitors are used to store electrical energy.</a:t>
            </a:r>
            <a:endParaRPr lang="en-US" sz="22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WordArt 4"/>
          <p:cNvSpPr>
            <a:spLocks noChangeArrowheads="1" noChangeShapeType="1" noTextEdit="1"/>
          </p:cNvSpPr>
          <p:nvPr/>
        </p:nvSpPr>
        <p:spPr bwMode="auto">
          <a:xfrm>
            <a:off x="990600" y="1676400"/>
            <a:ext cx="7391400" cy="2819400"/>
          </a:xfrm>
          <a:prstGeom prst="rect">
            <a:avLst/>
          </a:prstGeom>
        </p:spPr>
        <p:txBody>
          <a:bodyPr wrap="none" fromWordArt="1">
            <a:prstTxWarp prst="textPlain">
              <a:avLst>
                <a:gd name="adj" fmla="val 50000"/>
              </a:avLst>
            </a:prstTxWarp>
            <a:scene3d>
              <a:camera prst="legacyPerspectiveTopLeft"/>
              <a:lightRig rig="legacyNormal3" dir="r"/>
            </a:scene3d>
            <a:sp3d extrusionH="201600" prstMaterial="legacyMetal">
              <a:extrusionClr>
                <a:srgbClr val="FFFFFF"/>
              </a:extrusionClr>
            </a:sp3d>
          </a:bodyPr>
          <a:lstStyle/>
          <a:p>
            <a:pPr algn="ctr"/>
            <a:r>
              <a:rPr lang="en-US" sz="3600" kern="10" dirty="0" smtClean="0">
                <a:ln w="9525">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5400000" scaled="0"/>
                </a:gradFill>
                <a:latin typeface="Times New Roman"/>
                <a:cs typeface="Times New Roman"/>
              </a:rPr>
              <a:t>GAS</a:t>
            </a:r>
          </a:p>
          <a:p>
            <a:pPr algn="ctr"/>
            <a:r>
              <a:rPr lang="en-US" sz="3600" kern="10" dirty="0" smtClean="0">
                <a:ln w="9525">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5400000" scaled="0"/>
                </a:gradFill>
                <a:latin typeface="Times New Roman"/>
                <a:cs typeface="Times New Roman"/>
              </a:rPr>
              <a:t> WELDING</a:t>
            </a:r>
            <a:endParaRPr lang="en-US" sz="3600" kern="10" dirty="0">
              <a:ln w="9525">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5400000" scaled="0"/>
              </a:gradFill>
              <a:latin typeface="Times New Roman"/>
              <a:cs typeface="Times New Roman"/>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457200"/>
            <a:ext cx="8229600" cy="1143000"/>
          </a:xfrm>
        </p:spPr>
        <p:txBody>
          <a:bodyPr/>
          <a:lstStyle/>
          <a:p>
            <a:r>
              <a:rPr lang="en-US" sz="3200" b="1"/>
              <a:t>GAS WELDING EQUIPMENT...</a:t>
            </a:r>
          </a:p>
        </p:txBody>
      </p:sp>
      <p:sp>
        <p:nvSpPr>
          <p:cNvPr id="20483" name="Rectangle 3"/>
          <p:cNvSpPr>
            <a:spLocks noGrp="1" noChangeArrowheads="1"/>
          </p:cNvSpPr>
          <p:nvPr>
            <p:ph type="body" idx="1"/>
          </p:nvPr>
        </p:nvSpPr>
        <p:spPr>
          <a:xfrm>
            <a:off x="457200" y="1600200"/>
            <a:ext cx="8229600" cy="4800600"/>
          </a:xfrm>
        </p:spPr>
        <p:txBody>
          <a:bodyPr/>
          <a:lstStyle/>
          <a:p>
            <a:pPr>
              <a:lnSpc>
                <a:spcPct val="80000"/>
              </a:lnSpc>
              <a:buFontTx/>
              <a:buNone/>
            </a:pPr>
            <a:r>
              <a:rPr lang="en-US" sz="2000" dirty="0"/>
              <a:t>1. </a:t>
            </a:r>
            <a:r>
              <a:rPr lang="en-US" sz="2400" dirty="0"/>
              <a:t>Gas Cylinders</a:t>
            </a:r>
          </a:p>
          <a:p>
            <a:pPr>
              <a:lnSpc>
                <a:spcPct val="80000"/>
              </a:lnSpc>
              <a:buFontTx/>
              <a:buNone/>
            </a:pPr>
            <a:r>
              <a:rPr lang="en-US" sz="2000" dirty="0"/>
              <a:t>	Pressure</a:t>
            </a:r>
          </a:p>
          <a:p>
            <a:pPr>
              <a:lnSpc>
                <a:spcPct val="80000"/>
              </a:lnSpc>
              <a:buFontTx/>
              <a:buNone/>
            </a:pPr>
            <a:r>
              <a:rPr lang="en-US" sz="2000" dirty="0"/>
              <a:t>		Oxygen – 125 kg/cm</a:t>
            </a:r>
            <a:r>
              <a:rPr lang="en-US" sz="2000" baseline="30000" dirty="0"/>
              <a:t>2</a:t>
            </a:r>
          </a:p>
          <a:p>
            <a:pPr>
              <a:lnSpc>
                <a:spcPct val="80000"/>
              </a:lnSpc>
              <a:buFontTx/>
              <a:buNone/>
            </a:pPr>
            <a:r>
              <a:rPr lang="en-US" sz="2000" dirty="0"/>
              <a:t>		Acetylene – 16 kg/cm</a:t>
            </a:r>
            <a:r>
              <a:rPr lang="en-US" sz="2000" baseline="30000" dirty="0"/>
              <a:t>2</a:t>
            </a:r>
            <a:r>
              <a:rPr lang="en-US" sz="2000" dirty="0"/>
              <a:t>        </a:t>
            </a:r>
          </a:p>
          <a:p>
            <a:pPr>
              <a:lnSpc>
                <a:spcPct val="80000"/>
              </a:lnSpc>
              <a:buFontTx/>
              <a:buNone/>
            </a:pPr>
            <a:r>
              <a:rPr lang="en-US" sz="2000" dirty="0"/>
              <a:t>2. </a:t>
            </a:r>
            <a:r>
              <a:rPr lang="en-US" sz="2400" dirty="0"/>
              <a:t>Regulators</a:t>
            </a:r>
          </a:p>
          <a:p>
            <a:pPr>
              <a:lnSpc>
                <a:spcPct val="80000"/>
              </a:lnSpc>
              <a:buFontTx/>
              <a:buNone/>
            </a:pPr>
            <a:r>
              <a:rPr lang="en-US" sz="2000" dirty="0"/>
              <a:t>		Working pressure of oxygen 1 kg/cm2</a:t>
            </a:r>
          </a:p>
          <a:p>
            <a:pPr>
              <a:lnSpc>
                <a:spcPct val="80000"/>
              </a:lnSpc>
              <a:buFontTx/>
              <a:buNone/>
            </a:pPr>
            <a:r>
              <a:rPr lang="en-US" sz="2000" dirty="0"/>
              <a:t>		Working pressure of acetylene 0.15 kg/cm2          </a:t>
            </a:r>
          </a:p>
          <a:p>
            <a:pPr>
              <a:lnSpc>
                <a:spcPct val="80000"/>
              </a:lnSpc>
              <a:buFontTx/>
              <a:buNone/>
            </a:pPr>
            <a:r>
              <a:rPr lang="en-US" sz="2000" dirty="0"/>
              <a:t>		Working pressure varies depends upon the thickness of the 	work pieces welded.</a:t>
            </a:r>
          </a:p>
          <a:p>
            <a:pPr>
              <a:lnSpc>
                <a:spcPct val="80000"/>
              </a:lnSpc>
              <a:buFontTx/>
              <a:buNone/>
            </a:pPr>
            <a:r>
              <a:rPr lang="en-US" sz="2000" dirty="0"/>
              <a:t>3. </a:t>
            </a:r>
            <a:r>
              <a:rPr lang="en-US" sz="2400" dirty="0"/>
              <a:t>Pressure Gauges</a:t>
            </a:r>
          </a:p>
          <a:p>
            <a:pPr>
              <a:lnSpc>
                <a:spcPct val="80000"/>
              </a:lnSpc>
              <a:buFontTx/>
              <a:buNone/>
            </a:pPr>
            <a:r>
              <a:rPr lang="en-US" sz="2400" dirty="0"/>
              <a:t>4. Hoses</a:t>
            </a:r>
          </a:p>
          <a:p>
            <a:pPr>
              <a:lnSpc>
                <a:spcPct val="80000"/>
              </a:lnSpc>
              <a:buFontTx/>
              <a:buNone/>
            </a:pPr>
            <a:r>
              <a:rPr lang="en-US" sz="2400" dirty="0"/>
              <a:t>5. Welding torch </a:t>
            </a:r>
          </a:p>
          <a:p>
            <a:pPr>
              <a:lnSpc>
                <a:spcPct val="80000"/>
              </a:lnSpc>
              <a:buFontTx/>
              <a:buNone/>
            </a:pPr>
            <a:r>
              <a:rPr lang="en-US" sz="2400" dirty="0"/>
              <a:t>6. Check valve</a:t>
            </a:r>
          </a:p>
          <a:p>
            <a:pPr>
              <a:lnSpc>
                <a:spcPct val="80000"/>
              </a:lnSpc>
              <a:buFontTx/>
              <a:buNone/>
            </a:pPr>
            <a:r>
              <a:rPr lang="en-US" sz="2400" dirty="0"/>
              <a:t>7. Non return valve</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9" descr="fig0401"/>
          <p:cNvPicPr>
            <a:picLocks noGrp="1" noChangeAspect="1" noChangeArrowheads="1"/>
          </p:cNvPicPr>
          <p:nvPr>
            <p:ph idx="1"/>
          </p:nvPr>
        </p:nvPicPr>
        <p:blipFill>
          <a:blip r:embed="rId2" cstate="print"/>
          <a:srcRect/>
          <a:stretch>
            <a:fillRect/>
          </a:stretch>
        </p:blipFill>
        <p:spPr>
          <a:xfrm>
            <a:off x="990600" y="784225"/>
            <a:ext cx="7467600" cy="5768975"/>
          </a:xfrm>
          <a:noFill/>
          <a:ln/>
        </p:spPr>
      </p:pic>
      <p:sp>
        <p:nvSpPr>
          <p:cNvPr id="21509" name="Rectangle 5"/>
          <p:cNvSpPr>
            <a:spLocks noGrp="1" noChangeArrowheads="1"/>
          </p:cNvSpPr>
          <p:nvPr>
            <p:ph type="title"/>
          </p:nvPr>
        </p:nvSpPr>
        <p:spPr>
          <a:xfrm>
            <a:off x="457200" y="457200"/>
            <a:ext cx="8229600" cy="715963"/>
          </a:xfrm>
        </p:spPr>
        <p:txBody>
          <a:bodyPr/>
          <a:lstStyle/>
          <a:p>
            <a:r>
              <a:rPr lang="en-US" sz="3200" b="1"/>
              <a:t>Oxy-Acetylene welding</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685800" y="609600"/>
            <a:ext cx="6019800" cy="579438"/>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IE" sz="3200">
                <a:solidFill>
                  <a:srgbClr val="00279F"/>
                </a:solidFill>
              </a:rPr>
              <a:t>Gas Welding (Oxy-acetylene)</a:t>
            </a:r>
            <a:endParaRPr lang="en-GB" sz="3200"/>
          </a:p>
        </p:txBody>
      </p:sp>
      <p:sp>
        <p:nvSpPr>
          <p:cNvPr id="81923" name="Rectangle 3"/>
          <p:cNvSpPr>
            <a:spLocks noChangeArrowheads="1"/>
          </p:cNvSpPr>
          <p:nvPr/>
        </p:nvSpPr>
        <p:spPr bwMode="auto">
          <a:xfrm>
            <a:off x="1371600" y="1790700"/>
            <a:ext cx="9144000" cy="0"/>
          </a:xfrm>
          <a:prstGeom prst="rect">
            <a:avLst/>
          </a:prstGeom>
          <a:noFill/>
          <a:ln w="12700">
            <a:noFill/>
            <a:miter lim="800000"/>
            <a:headEnd type="none" w="sm" len="sm"/>
            <a:tailEnd type="none" w="sm" len="sm"/>
          </a:ln>
          <a:effectLst/>
        </p:spPr>
        <p:txBody>
          <a:bodyPr>
            <a:spAutoFit/>
          </a:bodyPr>
          <a:lstStyle/>
          <a:p>
            <a:endParaRPr lang="en-US"/>
          </a:p>
        </p:txBody>
      </p:sp>
      <p:pic>
        <p:nvPicPr>
          <p:cNvPr id="81924" name="Picture 4" descr="oxyactlayout"/>
          <p:cNvPicPr>
            <a:picLocks noChangeAspect="1" noChangeArrowheads="1"/>
          </p:cNvPicPr>
          <p:nvPr/>
        </p:nvPicPr>
        <p:blipFill>
          <a:blip r:embed="rId2" cstate="print"/>
          <a:srcRect l="3683" r="4892"/>
          <a:stretch>
            <a:fillRect/>
          </a:stretch>
        </p:blipFill>
        <p:spPr bwMode="auto">
          <a:xfrm>
            <a:off x="3429000" y="3733800"/>
            <a:ext cx="5256213" cy="2514600"/>
          </a:xfrm>
          <a:prstGeom prst="rect">
            <a:avLst/>
          </a:prstGeom>
          <a:noFill/>
        </p:spPr>
      </p:pic>
      <p:sp>
        <p:nvSpPr>
          <p:cNvPr id="81925" name="Text Box 5"/>
          <p:cNvSpPr txBox="1">
            <a:spLocks noChangeArrowheads="1"/>
          </p:cNvSpPr>
          <p:nvPr/>
        </p:nvSpPr>
        <p:spPr bwMode="auto">
          <a:xfrm>
            <a:off x="990600" y="1295400"/>
            <a:ext cx="7543800" cy="1860550"/>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US" sz="2800" dirty="0">
                <a:cs typeface="Times New Roman" pitchFamily="18" charset="0"/>
              </a:rPr>
              <a:t>A number of welding processes use a flame produced by burning a mixture of </a:t>
            </a:r>
            <a:r>
              <a:rPr lang="en-US" sz="2800" i="1" dirty="0">
                <a:solidFill>
                  <a:schemeClr val="folHlink"/>
                </a:solidFill>
                <a:cs typeface="Times New Roman" pitchFamily="18" charset="0"/>
              </a:rPr>
              <a:t>fuel gas</a:t>
            </a:r>
            <a:r>
              <a:rPr lang="en-US" sz="2800" dirty="0">
                <a:cs typeface="Times New Roman" pitchFamily="18" charset="0"/>
              </a:rPr>
              <a:t> and </a:t>
            </a:r>
            <a:r>
              <a:rPr lang="en-US" sz="2800" i="1" dirty="0">
                <a:solidFill>
                  <a:schemeClr val="folHlink"/>
                </a:solidFill>
                <a:cs typeface="Times New Roman" pitchFamily="18" charset="0"/>
              </a:rPr>
              <a:t>oxygen</a:t>
            </a:r>
            <a:r>
              <a:rPr lang="en-US" sz="2800" dirty="0">
                <a:solidFill>
                  <a:schemeClr val="folHlink"/>
                </a:solidFill>
                <a:cs typeface="Times New Roman" pitchFamily="18" charset="0"/>
              </a:rPr>
              <a:t>.</a:t>
            </a:r>
            <a:r>
              <a:rPr lang="en-US" sz="2800" dirty="0">
                <a:cs typeface="Times New Roman" pitchFamily="18" charset="0"/>
              </a:rPr>
              <a:t> The gas usually used is </a:t>
            </a:r>
            <a:r>
              <a:rPr lang="en-US" sz="2800" i="1" dirty="0">
                <a:solidFill>
                  <a:schemeClr val="folHlink"/>
                </a:solidFill>
                <a:cs typeface="Times New Roman" pitchFamily="18" charset="0"/>
              </a:rPr>
              <a:t>Acetylene</a:t>
            </a:r>
            <a:r>
              <a:rPr lang="en-US" sz="2800" dirty="0">
                <a:cs typeface="Times New Roman" pitchFamily="18" charset="0"/>
              </a:rPr>
              <a:t> but other gases are also used.</a:t>
            </a:r>
            <a:r>
              <a:rPr lang="en-GB" sz="3200" dirty="0"/>
              <a:t> </a:t>
            </a:r>
          </a:p>
        </p:txBody>
      </p:sp>
      <p:sp>
        <p:nvSpPr>
          <p:cNvPr id="81926" name="Text Box 6"/>
          <p:cNvSpPr txBox="1">
            <a:spLocks noChangeArrowheads="1"/>
          </p:cNvSpPr>
          <p:nvPr/>
        </p:nvSpPr>
        <p:spPr bwMode="auto">
          <a:xfrm>
            <a:off x="838200" y="3352800"/>
            <a:ext cx="2514600" cy="2987675"/>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US" sz="2000">
                <a:cs typeface="Times New Roman" pitchFamily="18" charset="0"/>
              </a:rPr>
              <a:t>Separate cylinders and a hose pipe from each cylinder transports the gases to a torch. </a:t>
            </a:r>
          </a:p>
          <a:p>
            <a:pPr eaLnBrk="0" hangingPunct="0">
              <a:spcBef>
                <a:spcPct val="50000"/>
              </a:spcBef>
            </a:pPr>
            <a:r>
              <a:rPr lang="en-US" sz="2000">
                <a:cs typeface="Times New Roman" pitchFamily="18" charset="0"/>
              </a:rPr>
              <a:t>Gas and fuel mix in the torch</a:t>
            </a:r>
          </a:p>
          <a:p>
            <a:pPr eaLnBrk="0" hangingPunct="0">
              <a:spcBef>
                <a:spcPct val="50000"/>
              </a:spcBef>
            </a:pPr>
            <a:r>
              <a:rPr lang="en-US" sz="2000">
                <a:cs typeface="Times New Roman" pitchFamily="18" charset="0"/>
              </a:rPr>
              <a:t>burns @ 3100°C.</a:t>
            </a:r>
          </a:p>
          <a:p>
            <a:pPr eaLnBrk="0" hangingPunct="0">
              <a:spcBef>
                <a:spcPct val="50000"/>
              </a:spcBef>
            </a:pPr>
            <a:endParaRPr lang="en-GB" sz="2000"/>
          </a:p>
        </p:txBody>
      </p:sp>
      <p:sp>
        <p:nvSpPr>
          <p:cNvPr id="7" name="Rectangle 6"/>
          <p:cNvSpPr/>
          <p:nvPr/>
        </p:nvSpPr>
        <p:spPr>
          <a:xfrm>
            <a:off x="3276600" y="3124200"/>
            <a:ext cx="6096000" cy="369332"/>
          </a:xfrm>
          <a:prstGeom prst="rect">
            <a:avLst/>
          </a:prstGeom>
        </p:spPr>
        <p:txBody>
          <a:bodyPr wrap="square">
            <a:spAutoFit/>
          </a:bodyPr>
          <a:lstStyle/>
          <a:p>
            <a:r>
              <a:rPr lang="en-US" dirty="0" smtClean="0"/>
              <a:t>CaC</a:t>
            </a:r>
            <a:r>
              <a:rPr lang="en-US" baseline="-25000" dirty="0" smtClean="0"/>
              <a:t>2</a:t>
            </a:r>
            <a:r>
              <a:rPr lang="en-US" dirty="0" smtClean="0"/>
              <a:t> + 2H</a:t>
            </a:r>
            <a:r>
              <a:rPr lang="en-US" baseline="-25000" dirty="0" smtClean="0"/>
              <a:t>2</a:t>
            </a:r>
            <a:r>
              <a:rPr lang="en-US" dirty="0" smtClean="0"/>
              <a:t>O -&gt; Ca(OH)</a:t>
            </a:r>
            <a:r>
              <a:rPr lang="en-US" baseline="-25000" dirty="0" smtClean="0"/>
              <a:t>2</a:t>
            </a:r>
            <a:r>
              <a:rPr lang="en-US" dirty="0" smtClean="0"/>
              <a:t> + C</a:t>
            </a:r>
            <a:r>
              <a:rPr lang="en-US" baseline="-25000" dirty="0" smtClean="0"/>
              <a:t>2</a:t>
            </a:r>
            <a:r>
              <a:rPr lang="en-US" dirty="0" smtClean="0"/>
              <a:t>H</a:t>
            </a:r>
            <a:r>
              <a:rPr lang="en-US" baseline="-25000" dirty="0" smtClean="0"/>
              <a:t>2</a:t>
            </a:r>
            <a:r>
              <a:rPr lang="en-US" dirty="0" smtClean="0"/>
              <a:t> + 127.3 k J </a:t>
            </a:r>
            <a:r>
              <a:rPr lang="en-US" dirty="0" smtClean="0"/>
              <a:t>per mol</a:t>
            </a:r>
            <a:r>
              <a:rPr lang="en-US" dirty="0" smtClean="0"/>
              <a:t>.</a:t>
            </a:r>
            <a:endParaRPr lang="en-US" dirty="0"/>
          </a:p>
        </p:txBody>
      </p:sp>
    </p:spTree>
  </p:cSld>
  <p:clrMapOvr>
    <a:masterClrMapping/>
  </p:clrMapOvr>
  <p:transition advClick="0"/>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1633538" y="1871663"/>
            <a:ext cx="9144000" cy="0"/>
          </a:xfrm>
          <a:prstGeom prst="rect">
            <a:avLst/>
          </a:prstGeom>
          <a:noFill/>
          <a:ln w="12700">
            <a:noFill/>
            <a:miter lim="800000"/>
            <a:headEnd type="none" w="sm" len="sm"/>
            <a:tailEnd type="none" w="sm" len="sm"/>
          </a:ln>
          <a:effectLst/>
        </p:spPr>
        <p:txBody>
          <a:bodyPr>
            <a:spAutoFit/>
          </a:bodyPr>
          <a:lstStyle/>
          <a:p>
            <a:endParaRPr lang="en-US"/>
          </a:p>
        </p:txBody>
      </p:sp>
      <p:pic>
        <p:nvPicPr>
          <p:cNvPr id="82947" name="Picture 3" descr="oxyactweld pool"/>
          <p:cNvPicPr>
            <a:picLocks noChangeAspect="1" noChangeArrowheads="1"/>
          </p:cNvPicPr>
          <p:nvPr/>
        </p:nvPicPr>
        <p:blipFill>
          <a:blip r:embed="rId2" cstate="print"/>
          <a:srcRect l="3889" t="2446" r="4051" b="11926"/>
          <a:stretch>
            <a:fillRect/>
          </a:stretch>
        </p:blipFill>
        <p:spPr bwMode="auto">
          <a:xfrm>
            <a:off x="3505200" y="3276600"/>
            <a:ext cx="5410200" cy="2819400"/>
          </a:xfrm>
          <a:prstGeom prst="rect">
            <a:avLst/>
          </a:prstGeom>
          <a:noFill/>
        </p:spPr>
      </p:pic>
      <p:sp>
        <p:nvSpPr>
          <p:cNvPr id="82948" name="Rectangle 4"/>
          <p:cNvSpPr>
            <a:spLocks noChangeArrowheads="1"/>
          </p:cNvSpPr>
          <p:nvPr/>
        </p:nvSpPr>
        <p:spPr bwMode="auto">
          <a:xfrm>
            <a:off x="762000" y="457200"/>
            <a:ext cx="7086600" cy="2654300"/>
          </a:xfrm>
          <a:prstGeom prst="rect">
            <a:avLst/>
          </a:prstGeom>
          <a:noFill/>
          <a:ln w="12700">
            <a:noFill/>
            <a:miter lim="800000"/>
            <a:headEnd type="none" w="sm" len="sm"/>
            <a:tailEnd type="none" w="sm" len="sm"/>
          </a:ln>
          <a:effectLst/>
        </p:spPr>
        <p:txBody>
          <a:bodyPr>
            <a:spAutoFit/>
          </a:bodyPr>
          <a:lstStyle/>
          <a:p>
            <a:pPr eaLnBrk="0" hangingPunct="0"/>
            <a:r>
              <a:rPr lang="en-US" sz="2800" dirty="0">
                <a:cs typeface="Times New Roman" pitchFamily="18" charset="0"/>
              </a:rPr>
              <a:t>During the welding heat from the flame is concentrated on the joint edges until the metal melts and starts to flow. When the molten metal from both sides melts it starts to fuse, when the metal cools down the two parts become </a:t>
            </a:r>
            <a:r>
              <a:rPr lang="en-US" sz="2800" i="1" dirty="0">
                <a:solidFill>
                  <a:schemeClr val="folHlink"/>
                </a:solidFill>
                <a:cs typeface="Times New Roman" pitchFamily="18" charset="0"/>
              </a:rPr>
              <a:t>Permanently</a:t>
            </a:r>
            <a:r>
              <a:rPr lang="en-US" sz="2800" i="1" dirty="0">
                <a:cs typeface="Times New Roman" pitchFamily="18" charset="0"/>
              </a:rPr>
              <a:t> </a:t>
            </a:r>
            <a:r>
              <a:rPr lang="en-US" sz="2800" dirty="0">
                <a:cs typeface="Times New Roman" pitchFamily="18" charset="0"/>
              </a:rPr>
              <a:t>joined</a:t>
            </a:r>
            <a:r>
              <a:rPr lang="en-GB" sz="2800" dirty="0"/>
              <a:t> </a:t>
            </a:r>
          </a:p>
        </p:txBody>
      </p:sp>
      <p:sp>
        <p:nvSpPr>
          <p:cNvPr id="82949" name="Text Box 5"/>
          <p:cNvSpPr txBox="1">
            <a:spLocks noChangeArrowheads="1"/>
          </p:cNvSpPr>
          <p:nvPr/>
        </p:nvSpPr>
        <p:spPr bwMode="auto">
          <a:xfrm>
            <a:off x="762000" y="3429000"/>
            <a:ext cx="2209800" cy="2530475"/>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US" sz="2000" dirty="0">
                <a:cs typeface="Times New Roman" pitchFamily="18" charset="0"/>
              </a:rPr>
              <a:t>Additional </a:t>
            </a:r>
            <a:r>
              <a:rPr lang="en-US" sz="2000" i="1" dirty="0">
                <a:solidFill>
                  <a:schemeClr val="folHlink"/>
                </a:solidFill>
                <a:cs typeface="Times New Roman" pitchFamily="18" charset="0"/>
              </a:rPr>
              <a:t>Filler Metal</a:t>
            </a:r>
            <a:r>
              <a:rPr lang="en-US" sz="2000" dirty="0">
                <a:cs typeface="Times New Roman" pitchFamily="18" charset="0"/>
              </a:rPr>
              <a:t> is fed in by hand into the weld pool, at regular intervals where it becomes molten and joins with the parent metal.</a:t>
            </a:r>
            <a:r>
              <a:rPr lang="en-GB" sz="2000" dirty="0"/>
              <a:t> </a:t>
            </a:r>
          </a:p>
        </p:txBody>
      </p:sp>
    </p:spTree>
  </p:cSld>
  <p:clrMapOvr>
    <a:masterClrMapping/>
  </p:clrMapOvr>
  <p:transition advClick="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914400" y="609600"/>
            <a:ext cx="7772400" cy="579438"/>
          </a:xfrm>
          <a:prstGeom prst="rect">
            <a:avLst/>
          </a:prstGeom>
          <a:noFill/>
          <a:ln w="12700">
            <a:noFill/>
            <a:miter lim="800000"/>
            <a:headEnd type="none" w="sm" len="sm"/>
            <a:tailEnd type="none" w="sm" len="sm"/>
          </a:ln>
          <a:effectLst/>
        </p:spPr>
        <p:txBody>
          <a:bodyPr>
            <a:spAutoFit/>
          </a:bodyPr>
          <a:lstStyle/>
          <a:p>
            <a:pPr eaLnBrk="0" hangingPunct="0"/>
            <a:r>
              <a:rPr lang="en-IE" sz="3200" b="1">
                <a:solidFill>
                  <a:srgbClr val="00279F"/>
                </a:solidFill>
              </a:rPr>
              <a:t>Butt Joint</a:t>
            </a:r>
            <a:endParaRPr lang="en-GB" b="1"/>
          </a:p>
        </p:txBody>
      </p:sp>
      <p:graphicFrame>
        <p:nvGraphicFramePr>
          <p:cNvPr id="36868" name="Object 4"/>
          <p:cNvGraphicFramePr>
            <a:graphicFrameLocks noChangeAspect="1"/>
          </p:cNvGraphicFramePr>
          <p:nvPr/>
        </p:nvGraphicFramePr>
        <p:xfrm>
          <a:off x="4495800" y="1447800"/>
          <a:ext cx="4114800" cy="1970088"/>
        </p:xfrm>
        <a:graphic>
          <a:graphicData uri="http://schemas.openxmlformats.org/presentationml/2006/ole">
            <p:oleObj spid="_x0000_s5122" name="Photo Editor Photo" r:id="rId3" imgW="8009524" imgH="5229955" progId="">
              <p:embed/>
            </p:oleObj>
          </a:graphicData>
        </a:graphic>
      </p:graphicFrame>
      <p:sp>
        <p:nvSpPr>
          <p:cNvPr id="36869" name="Text Box 5"/>
          <p:cNvSpPr txBox="1">
            <a:spLocks noChangeArrowheads="1"/>
          </p:cNvSpPr>
          <p:nvPr/>
        </p:nvSpPr>
        <p:spPr bwMode="auto">
          <a:xfrm>
            <a:off x="990600" y="1600200"/>
            <a:ext cx="2971800" cy="1679575"/>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US" sz="2600"/>
              <a:t>A joint between two members aligned approximately in the same plane</a:t>
            </a:r>
            <a:endParaRPr lang="en-GB" sz="2600"/>
          </a:p>
        </p:txBody>
      </p:sp>
      <p:graphicFrame>
        <p:nvGraphicFramePr>
          <p:cNvPr id="36870" name="Object 6"/>
          <p:cNvGraphicFramePr>
            <a:graphicFrameLocks noChangeAspect="1"/>
          </p:cNvGraphicFramePr>
          <p:nvPr/>
        </p:nvGraphicFramePr>
        <p:xfrm>
          <a:off x="5638800" y="3962400"/>
          <a:ext cx="2819400" cy="2071688"/>
        </p:xfrm>
        <a:graphic>
          <a:graphicData uri="http://schemas.openxmlformats.org/presentationml/2006/ole">
            <p:oleObj spid="_x0000_s5123" name="Scanned Photo" r:id="rId4" imgW="10523810" imgH="6980952" progId="">
              <p:embed/>
            </p:oleObj>
          </a:graphicData>
        </a:graphic>
      </p:graphicFrame>
      <p:graphicFrame>
        <p:nvGraphicFramePr>
          <p:cNvPr id="36871" name="Object 7"/>
          <p:cNvGraphicFramePr>
            <a:graphicFrameLocks noChangeAspect="1"/>
          </p:cNvGraphicFramePr>
          <p:nvPr/>
        </p:nvGraphicFramePr>
        <p:xfrm>
          <a:off x="609600" y="4114800"/>
          <a:ext cx="2971800" cy="2259013"/>
        </p:xfrm>
        <a:graphic>
          <a:graphicData uri="http://schemas.openxmlformats.org/presentationml/2006/ole">
            <p:oleObj spid="_x0000_s5124" name="Scanned Photo" r:id="rId5" imgW="10104762" imgH="7133333" progId="">
              <p:embed/>
            </p:oleObj>
          </a:graphicData>
        </a:graphic>
      </p:graphicFrame>
      <p:graphicFrame>
        <p:nvGraphicFramePr>
          <p:cNvPr id="36872" name="Object 8"/>
          <p:cNvGraphicFramePr>
            <a:graphicFrameLocks noChangeAspect="1"/>
          </p:cNvGraphicFramePr>
          <p:nvPr/>
        </p:nvGraphicFramePr>
        <p:xfrm>
          <a:off x="3124200" y="3200400"/>
          <a:ext cx="2819400" cy="1981200"/>
        </p:xfrm>
        <a:graphic>
          <a:graphicData uri="http://schemas.openxmlformats.org/presentationml/2006/ole">
            <p:oleObj spid="_x0000_s5125" name="Scanned Photo" r:id="rId6" imgW="10523810" imgH="6676190" progId="">
              <p:embed/>
            </p:oleObj>
          </a:graphicData>
        </a:graphic>
      </p:graphicFrame>
    </p:spTree>
  </p:cSld>
  <p:clrMapOvr>
    <a:masterClrMapping/>
  </p:clrMapOvr>
  <p:transition advClick="0"/>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685800" y="457200"/>
            <a:ext cx="7772400" cy="579438"/>
          </a:xfrm>
          <a:prstGeom prst="rect">
            <a:avLst/>
          </a:prstGeom>
          <a:noFill/>
          <a:ln w="12700">
            <a:noFill/>
            <a:miter lim="800000"/>
            <a:headEnd type="none" w="sm" len="sm"/>
            <a:tailEnd type="none" w="sm" len="sm"/>
          </a:ln>
          <a:effectLst/>
        </p:spPr>
        <p:txBody>
          <a:bodyPr wrap="square">
            <a:spAutoFit/>
          </a:bodyPr>
          <a:lstStyle/>
          <a:p>
            <a:pPr eaLnBrk="0" hangingPunct="0">
              <a:spcBef>
                <a:spcPct val="50000"/>
              </a:spcBef>
            </a:pPr>
            <a:r>
              <a:rPr lang="en-US" sz="3200" dirty="0">
                <a:solidFill>
                  <a:srgbClr val="00279F"/>
                </a:solidFill>
                <a:cs typeface="Times New Roman" pitchFamily="18" charset="0"/>
              </a:rPr>
              <a:t>The Oxy-acetylene welding Flame</a:t>
            </a:r>
            <a:r>
              <a:rPr lang="en-GB" sz="3200" dirty="0"/>
              <a:t> </a:t>
            </a:r>
          </a:p>
        </p:txBody>
      </p:sp>
      <p:pic>
        <p:nvPicPr>
          <p:cNvPr id="86019" name="Picture 3" descr="D:\resources\pictures\oxidising.bmp"/>
          <p:cNvPicPr>
            <a:picLocks noChangeAspect="1" noChangeArrowheads="1"/>
          </p:cNvPicPr>
          <p:nvPr/>
        </p:nvPicPr>
        <p:blipFill>
          <a:blip r:embed="rId2" cstate="print"/>
          <a:srcRect r="5208" b="73264"/>
          <a:stretch>
            <a:fillRect/>
          </a:stretch>
        </p:blipFill>
        <p:spPr bwMode="auto">
          <a:xfrm>
            <a:off x="673100" y="5295900"/>
            <a:ext cx="4622800" cy="977900"/>
          </a:xfrm>
          <a:prstGeom prst="rect">
            <a:avLst/>
          </a:prstGeom>
          <a:noFill/>
        </p:spPr>
      </p:pic>
      <p:sp>
        <p:nvSpPr>
          <p:cNvPr id="86020" name="Text Box 4"/>
          <p:cNvSpPr txBox="1">
            <a:spLocks noChangeArrowheads="1"/>
          </p:cNvSpPr>
          <p:nvPr/>
        </p:nvSpPr>
        <p:spPr bwMode="auto">
          <a:xfrm>
            <a:off x="2282825" y="4778375"/>
            <a:ext cx="4057650" cy="396875"/>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pPr>
            <a:r>
              <a:rPr lang="en-IE" sz="2000" dirty="0"/>
              <a:t>Primary Combustion zone</a:t>
            </a:r>
            <a:endParaRPr lang="en-GB" sz="2000" dirty="0"/>
          </a:p>
        </p:txBody>
      </p:sp>
      <p:sp>
        <p:nvSpPr>
          <p:cNvPr id="86021" name="Line 5"/>
          <p:cNvSpPr>
            <a:spLocks noChangeShapeType="1"/>
          </p:cNvSpPr>
          <p:nvPr/>
        </p:nvSpPr>
        <p:spPr bwMode="auto">
          <a:xfrm flipH="1">
            <a:off x="3213100" y="5486400"/>
            <a:ext cx="406400" cy="266700"/>
          </a:xfrm>
          <a:prstGeom prst="line">
            <a:avLst/>
          </a:prstGeom>
          <a:noFill/>
          <a:ln w="28575">
            <a:solidFill>
              <a:schemeClr val="tx1"/>
            </a:solidFill>
            <a:round/>
            <a:headEnd type="none" w="sm" len="sm"/>
            <a:tailEnd type="oval" w="lg" len="med"/>
          </a:ln>
          <a:effectLst/>
        </p:spPr>
        <p:txBody>
          <a:bodyPr/>
          <a:lstStyle/>
          <a:p>
            <a:endParaRPr lang="en-US"/>
          </a:p>
        </p:txBody>
      </p:sp>
      <p:sp>
        <p:nvSpPr>
          <p:cNvPr id="86022" name="Text Box 6"/>
          <p:cNvSpPr txBox="1">
            <a:spLocks noChangeArrowheads="1"/>
          </p:cNvSpPr>
          <p:nvPr/>
        </p:nvSpPr>
        <p:spPr bwMode="auto">
          <a:xfrm>
            <a:off x="647700" y="1130300"/>
            <a:ext cx="7785100" cy="1338828"/>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IE" dirty="0" smtClean="0"/>
              <a:t>The </a:t>
            </a:r>
            <a:r>
              <a:rPr lang="en-IE" dirty="0"/>
              <a:t>oxy-acetylene flame has two distinct zones. </a:t>
            </a:r>
          </a:p>
          <a:p>
            <a:pPr eaLnBrk="0" hangingPunct="0">
              <a:spcBef>
                <a:spcPct val="50000"/>
              </a:spcBef>
            </a:pPr>
            <a:r>
              <a:rPr lang="en-IE" dirty="0"/>
              <a:t>The inner zone (Primary combustion Zone) is the hottest part of the flame. The welding should be performed so as the point of the inner zone should be just above the joint edges. </a:t>
            </a:r>
            <a:endParaRPr lang="en-GB" dirty="0"/>
          </a:p>
        </p:txBody>
      </p:sp>
      <p:sp>
        <p:nvSpPr>
          <p:cNvPr id="86024" name="Text Box 8"/>
          <p:cNvSpPr txBox="1">
            <a:spLocks noChangeArrowheads="1"/>
          </p:cNvSpPr>
          <p:nvPr/>
        </p:nvSpPr>
        <p:spPr bwMode="auto">
          <a:xfrm>
            <a:off x="1054100" y="3200400"/>
            <a:ext cx="7112000" cy="369332"/>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IE" dirty="0">
                <a:solidFill>
                  <a:srgbClr val="00279F"/>
                </a:solidFill>
              </a:rPr>
              <a:t>C</a:t>
            </a:r>
            <a:r>
              <a:rPr lang="en-IE" baseline="-25000" dirty="0">
                <a:solidFill>
                  <a:srgbClr val="00279F"/>
                </a:solidFill>
              </a:rPr>
              <a:t>2</a:t>
            </a:r>
            <a:r>
              <a:rPr lang="en-IE" dirty="0">
                <a:solidFill>
                  <a:srgbClr val="00279F"/>
                </a:solidFill>
              </a:rPr>
              <a:t>H</a:t>
            </a:r>
            <a:r>
              <a:rPr lang="en-IE" baseline="-25000" dirty="0">
                <a:solidFill>
                  <a:srgbClr val="00279F"/>
                </a:solidFill>
              </a:rPr>
              <a:t>2   </a:t>
            </a:r>
            <a:r>
              <a:rPr lang="en-IE" dirty="0">
                <a:solidFill>
                  <a:srgbClr val="00279F"/>
                </a:solidFill>
              </a:rPr>
              <a:t>+  O</a:t>
            </a:r>
            <a:r>
              <a:rPr lang="en-IE" baseline="-25000" dirty="0">
                <a:solidFill>
                  <a:srgbClr val="00279F"/>
                </a:solidFill>
              </a:rPr>
              <a:t>2                 </a:t>
            </a:r>
            <a:r>
              <a:rPr lang="en-IE" baseline="-25000" dirty="0" smtClean="0">
                <a:solidFill>
                  <a:srgbClr val="00279F"/>
                </a:solidFill>
              </a:rPr>
              <a:t>            </a:t>
            </a:r>
            <a:r>
              <a:rPr lang="en-IE" dirty="0">
                <a:solidFill>
                  <a:srgbClr val="00279F"/>
                </a:solidFill>
              </a:rPr>
              <a:t>2CO + H</a:t>
            </a:r>
            <a:r>
              <a:rPr lang="en-IE" baseline="-25000" dirty="0">
                <a:solidFill>
                  <a:srgbClr val="00279F"/>
                </a:solidFill>
              </a:rPr>
              <a:t>2</a:t>
            </a:r>
            <a:endParaRPr lang="en-GB" baseline="-25000" dirty="0">
              <a:solidFill>
                <a:srgbClr val="00279F"/>
              </a:solidFill>
            </a:endParaRPr>
          </a:p>
        </p:txBody>
      </p:sp>
      <p:sp>
        <p:nvSpPr>
          <p:cNvPr id="86025" name="Line 9"/>
          <p:cNvSpPr>
            <a:spLocks noChangeShapeType="1"/>
          </p:cNvSpPr>
          <p:nvPr/>
        </p:nvSpPr>
        <p:spPr bwMode="auto">
          <a:xfrm>
            <a:off x="2768600" y="3429000"/>
            <a:ext cx="482600" cy="0"/>
          </a:xfrm>
          <a:prstGeom prst="line">
            <a:avLst/>
          </a:prstGeom>
          <a:noFill/>
          <a:ln w="28575">
            <a:solidFill>
              <a:schemeClr val="tx1"/>
            </a:solidFill>
            <a:round/>
            <a:headEnd type="none" w="sm" len="sm"/>
            <a:tailEnd type="triangle" w="sm" len="sm"/>
          </a:ln>
          <a:effectLst/>
        </p:spPr>
        <p:txBody>
          <a:bodyPr/>
          <a:lstStyle/>
          <a:p>
            <a:endParaRPr lang="en-US"/>
          </a:p>
        </p:txBody>
      </p:sp>
    </p:spTree>
  </p:cSld>
  <p:clrMapOvr>
    <a:masterClrMapping/>
  </p:clrMapOvr>
  <p:transition advClick="0"/>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p:cNvSpPr txBox="1">
            <a:spLocks noChangeArrowheads="1"/>
          </p:cNvSpPr>
          <p:nvPr/>
        </p:nvSpPr>
        <p:spPr bwMode="auto">
          <a:xfrm>
            <a:off x="1333500" y="1028700"/>
            <a:ext cx="6959600" cy="2647950"/>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IE"/>
              <a:t>The outer zone the secondary combustion envelope performs two functions</a:t>
            </a:r>
          </a:p>
          <a:p>
            <a:pPr eaLnBrk="0" hangingPunct="0">
              <a:spcBef>
                <a:spcPct val="50000"/>
              </a:spcBef>
              <a:buFontTx/>
              <a:buChar char="•"/>
            </a:pPr>
            <a:r>
              <a:rPr lang="en-IE"/>
              <a:t>Preheats the joint edges</a:t>
            </a:r>
          </a:p>
          <a:p>
            <a:pPr eaLnBrk="0" hangingPunct="0">
              <a:spcBef>
                <a:spcPct val="50000"/>
              </a:spcBef>
              <a:buFontTx/>
              <a:buChar char="•"/>
            </a:pPr>
            <a:r>
              <a:rPr lang="en-IE"/>
              <a:t>Prevents oxidation by using some of the surrounding   oxygen from weld pool for combustion and gives off carbon dioxide and water vapour</a:t>
            </a:r>
            <a:endParaRPr lang="en-GB" sz="3200"/>
          </a:p>
        </p:txBody>
      </p:sp>
      <p:pic>
        <p:nvPicPr>
          <p:cNvPr id="87043" name="Picture 3" descr="D:\resources\pictures\oxidising.bmp"/>
          <p:cNvPicPr>
            <a:picLocks noChangeAspect="1" noChangeArrowheads="1"/>
          </p:cNvPicPr>
          <p:nvPr/>
        </p:nvPicPr>
        <p:blipFill>
          <a:blip r:embed="rId2" cstate="print"/>
          <a:srcRect r="5208" b="73264"/>
          <a:stretch>
            <a:fillRect/>
          </a:stretch>
        </p:blipFill>
        <p:spPr bwMode="auto">
          <a:xfrm>
            <a:off x="673100" y="5295900"/>
            <a:ext cx="4622800" cy="977900"/>
          </a:xfrm>
          <a:prstGeom prst="rect">
            <a:avLst/>
          </a:prstGeom>
          <a:noFill/>
        </p:spPr>
      </p:pic>
      <p:sp>
        <p:nvSpPr>
          <p:cNvPr id="87044" name="Text Box 4"/>
          <p:cNvSpPr txBox="1">
            <a:spLocks noChangeArrowheads="1"/>
          </p:cNvSpPr>
          <p:nvPr/>
        </p:nvSpPr>
        <p:spPr bwMode="auto">
          <a:xfrm>
            <a:off x="2714625" y="4994275"/>
            <a:ext cx="4057650" cy="396875"/>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pPr>
            <a:r>
              <a:rPr lang="en-IE" sz="2000"/>
              <a:t>Secondary Combustion zone</a:t>
            </a:r>
            <a:endParaRPr lang="en-GB" sz="2000"/>
          </a:p>
        </p:txBody>
      </p:sp>
      <p:sp>
        <p:nvSpPr>
          <p:cNvPr id="87045" name="Line 5"/>
          <p:cNvSpPr>
            <a:spLocks noChangeShapeType="1"/>
          </p:cNvSpPr>
          <p:nvPr/>
        </p:nvSpPr>
        <p:spPr bwMode="auto">
          <a:xfrm flipH="1">
            <a:off x="4597400" y="5410200"/>
            <a:ext cx="406400" cy="266700"/>
          </a:xfrm>
          <a:prstGeom prst="line">
            <a:avLst/>
          </a:prstGeom>
          <a:noFill/>
          <a:ln w="28575">
            <a:solidFill>
              <a:schemeClr val="tx1"/>
            </a:solidFill>
            <a:round/>
            <a:headEnd type="none" w="sm" len="sm"/>
            <a:tailEnd type="oval" w="lg" len="med"/>
          </a:ln>
          <a:effectLst/>
        </p:spPr>
        <p:txBody>
          <a:bodyPr/>
          <a:lstStyle/>
          <a:p>
            <a:endParaRPr lang="en-US"/>
          </a:p>
        </p:txBody>
      </p:sp>
      <p:sp>
        <p:nvSpPr>
          <p:cNvPr id="87046" name="Text Box 6"/>
          <p:cNvSpPr txBox="1">
            <a:spLocks noChangeArrowheads="1"/>
          </p:cNvSpPr>
          <p:nvPr/>
        </p:nvSpPr>
        <p:spPr bwMode="auto">
          <a:xfrm>
            <a:off x="1638300" y="3949700"/>
            <a:ext cx="7112000" cy="369332"/>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IE" dirty="0">
                <a:solidFill>
                  <a:srgbClr val="00279F"/>
                </a:solidFill>
              </a:rPr>
              <a:t>CO </a:t>
            </a:r>
            <a:r>
              <a:rPr lang="en-IE" baseline="-25000" dirty="0">
                <a:solidFill>
                  <a:srgbClr val="00279F"/>
                </a:solidFill>
              </a:rPr>
              <a:t>   </a:t>
            </a:r>
            <a:r>
              <a:rPr lang="en-IE" dirty="0">
                <a:solidFill>
                  <a:srgbClr val="00279F"/>
                </a:solidFill>
              </a:rPr>
              <a:t>+ H</a:t>
            </a:r>
            <a:r>
              <a:rPr lang="en-IE" baseline="-25000" dirty="0">
                <a:solidFill>
                  <a:srgbClr val="00279F"/>
                </a:solidFill>
              </a:rPr>
              <a:t>2</a:t>
            </a:r>
            <a:r>
              <a:rPr lang="en-IE" dirty="0">
                <a:solidFill>
                  <a:srgbClr val="00279F"/>
                </a:solidFill>
              </a:rPr>
              <a:t>   + O</a:t>
            </a:r>
            <a:r>
              <a:rPr lang="en-IE" baseline="-25000" dirty="0">
                <a:solidFill>
                  <a:srgbClr val="00279F"/>
                </a:solidFill>
              </a:rPr>
              <a:t>2                 </a:t>
            </a:r>
            <a:r>
              <a:rPr lang="en-IE" baseline="-25000" dirty="0" smtClean="0">
                <a:solidFill>
                  <a:srgbClr val="00279F"/>
                </a:solidFill>
              </a:rPr>
              <a:t>     </a:t>
            </a:r>
            <a:r>
              <a:rPr lang="en-IE" dirty="0">
                <a:solidFill>
                  <a:srgbClr val="00279F"/>
                </a:solidFill>
              </a:rPr>
              <a:t>CO</a:t>
            </a:r>
            <a:r>
              <a:rPr lang="en-IE" baseline="-25000" dirty="0">
                <a:solidFill>
                  <a:srgbClr val="00279F"/>
                </a:solidFill>
              </a:rPr>
              <a:t>2</a:t>
            </a:r>
            <a:r>
              <a:rPr lang="en-IE" dirty="0">
                <a:solidFill>
                  <a:srgbClr val="00279F"/>
                </a:solidFill>
              </a:rPr>
              <a:t> + H</a:t>
            </a:r>
            <a:r>
              <a:rPr lang="en-IE" baseline="-25000" dirty="0">
                <a:solidFill>
                  <a:srgbClr val="00279F"/>
                </a:solidFill>
              </a:rPr>
              <a:t>2</a:t>
            </a:r>
            <a:r>
              <a:rPr lang="en-IE" dirty="0">
                <a:solidFill>
                  <a:srgbClr val="00279F"/>
                </a:solidFill>
              </a:rPr>
              <a:t>O</a:t>
            </a:r>
            <a:endParaRPr lang="en-GB" baseline="-25000" dirty="0">
              <a:solidFill>
                <a:srgbClr val="00279F"/>
              </a:solidFill>
            </a:endParaRPr>
          </a:p>
        </p:txBody>
      </p:sp>
      <p:sp>
        <p:nvSpPr>
          <p:cNvPr id="87047" name="Line 7"/>
          <p:cNvSpPr>
            <a:spLocks noChangeShapeType="1"/>
          </p:cNvSpPr>
          <p:nvPr/>
        </p:nvSpPr>
        <p:spPr bwMode="auto">
          <a:xfrm>
            <a:off x="3505200" y="4114800"/>
            <a:ext cx="635000" cy="0"/>
          </a:xfrm>
          <a:prstGeom prst="line">
            <a:avLst/>
          </a:prstGeom>
          <a:noFill/>
          <a:ln w="28575">
            <a:solidFill>
              <a:schemeClr val="tx1"/>
            </a:solidFill>
            <a:round/>
            <a:headEnd type="none" w="sm" len="sm"/>
            <a:tailEnd type="triangle" w="sm" len="sm"/>
          </a:ln>
          <a:effectLst/>
        </p:spPr>
        <p:txBody>
          <a:bodyPr/>
          <a:lstStyle/>
          <a:p>
            <a:endParaRPr lang="en-US"/>
          </a:p>
        </p:txBody>
      </p:sp>
    </p:spTree>
  </p:cSld>
  <p:clrMapOvr>
    <a:masterClrMapping/>
  </p:clrMapOvr>
  <p:transition advClick="0"/>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04800" y="381000"/>
            <a:ext cx="8229600" cy="868363"/>
          </a:xfrm>
        </p:spPr>
        <p:txBody>
          <a:bodyPr/>
          <a:lstStyle/>
          <a:p>
            <a:r>
              <a:rPr lang="en-US" sz="3200" b="1" dirty="0">
                <a:solidFill>
                  <a:schemeClr val="tx1"/>
                </a:solidFill>
              </a:rPr>
              <a:t>TYPES OF </a:t>
            </a:r>
            <a:r>
              <a:rPr lang="en-US" sz="3200" b="1" dirty="0" smtClean="0">
                <a:solidFill>
                  <a:schemeClr val="tx1"/>
                </a:solidFill>
              </a:rPr>
              <a:t>FLAMES</a:t>
            </a:r>
            <a:endParaRPr lang="en-US" sz="3200" b="1" dirty="0">
              <a:solidFill>
                <a:schemeClr val="tx1"/>
              </a:solidFill>
            </a:endParaRPr>
          </a:p>
        </p:txBody>
      </p:sp>
      <p:sp>
        <p:nvSpPr>
          <p:cNvPr id="23555" name="Rectangle 3"/>
          <p:cNvSpPr>
            <a:spLocks noGrp="1" noChangeArrowheads="1"/>
          </p:cNvSpPr>
          <p:nvPr>
            <p:ph type="body" idx="1"/>
          </p:nvPr>
        </p:nvSpPr>
        <p:spPr>
          <a:xfrm>
            <a:off x="381000" y="1143000"/>
            <a:ext cx="8229600" cy="5257800"/>
          </a:xfrm>
        </p:spPr>
        <p:txBody>
          <a:bodyPr>
            <a:normAutofit/>
          </a:bodyPr>
          <a:lstStyle/>
          <a:p>
            <a:r>
              <a:rPr lang="en-US" sz="2000" dirty="0"/>
              <a:t>Oxygen is turned on, flame immediately changes into a long white inner area (Feather) surrounded by a transparent blue envelope is called </a:t>
            </a:r>
            <a:r>
              <a:rPr lang="en-US" sz="2000" b="1" dirty="0"/>
              <a:t>Carburizing flame </a:t>
            </a:r>
            <a:r>
              <a:rPr lang="en-US" sz="2000" dirty="0"/>
              <a:t>(3000</a:t>
            </a:r>
            <a:r>
              <a:rPr lang="en-US" sz="2000" baseline="30000" dirty="0"/>
              <a:t>0</a:t>
            </a:r>
            <a:r>
              <a:rPr lang="en-US" sz="2000" dirty="0"/>
              <a:t>c</a:t>
            </a:r>
            <a:r>
              <a:rPr lang="en-US" sz="2000" dirty="0" smtClean="0"/>
              <a:t>). </a:t>
            </a:r>
            <a:r>
              <a:rPr lang="en-IE" sz="2000" dirty="0" smtClean="0"/>
              <a:t>Excess </a:t>
            </a:r>
            <a:r>
              <a:rPr lang="en-GB" sz="2000" dirty="0" smtClean="0"/>
              <a:t>acetylene </a:t>
            </a:r>
            <a:r>
              <a:rPr lang="en-IE" sz="2000" dirty="0" smtClean="0"/>
              <a:t>(0.9:1), </a:t>
            </a:r>
            <a:r>
              <a:rPr lang="en-GB" sz="2000" dirty="0" smtClean="0"/>
              <a:t> (Alloy steels</a:t>
            </a:r>
            <a:r>
              <a:rPr lang="en-IE" sz="2000" dirty="0" smtClean="0"/>
              <a:t> and aluminium alloys</a:t>
            </a:r>
            <a:r>
              <a:rPr lang="en-GB" sz="2000" dirty="0" smtClean="0"/>
              <a:t>).</a:t>
            </a:r>
          </a:p>
          <a:p>
            <a:endParaRPr lang="en-US" sz="2000" dirty="0" smtClean="0"/>
          </a:p>
          <a:p>
            <a:r>
              <a:rPr lang="en-US" sz="2000" dirty="0" smtClean="0"/>
              <a:t>Addition </a:t>
            </a:r>
            <a:r>
              <a:rPr lang="en-US" sz="2000" dirty="0"/>
              <a:t>of little more oxygen give a bright whitish cone surrounded by the transparent blue envelope is called </a:t>
            </a:r>
            <a:r>
              <a:rPr lang="en-US" sz="2000" b="1" dirty="0"/>
              <a:t>Neutral flame </a:t>
            </a:r>
            <a:r>
              <a:rPr lang="en-US" sz="2000" dirty="0"/>
              <a:t>(It has a balance of fuel gas and oxygen) (3200</a:t>
            </a:r>
            <a:r>
              <a:rPr lang="en-US" sz="2000" baseline="30000" dirty="0"/>
              <a:t>0</a:t>
            </a:r>
            <a:r>
              <a:rPr lang="en-US" sz="2000" dirty="0"/>
              <a:t>c)</a:t>
            </a:r>
          </a:p>
          <a:p>
            <a:r>
              <a:rPr lang="en-US" sz="2000" dirty="0"/>
              <a:t>Used for welding steels, </a:t>
            </a:r>
            <a:r>
              <a:rPr lang="en-US" sz="2000" dirty="0" err="1"/>
              <a:t>aluminium</a:t>
            </a:r>
            <a:r>
              <a:rPr lang="en-US" sz="2000" dirty="0"/>
              <a:t>, copper and cast iron</a:t>
            </a:r>
          </a:p>
          <a:p>
            <a:pPr>
              <a:buFontTx/>
              <a:buNone/>
            </a:pPr>
            <a:endParaRPr lang="en-US" sz="2000" dirty="0"/>
          </a:p>
          <a:p>
            <a:r>
              <a:rPr lang="en-US" sz="2000" dirty="0"/>
              <a:t>If more oxygen is added, the cone becomes darker and more pointed, while the envelope becomes shorter and more fierce is called </a:t>
            </a:r>
            <a:r>
              <a:rPr lang="en-US" sz="2000" b="1" dirty="0"/>
              <a:t>Oxidizing </a:t>
            </a:r>
            <a:r>
              <a:rPr lang="en-US" sz="2000" b="1" dirty="0" smtClean="0"/>
              <a:t>flame. </a:t>
            </a:r>
            <a:r>
              <a:rPr lang="en-IE" sz="2000" dirty="0" smtClean="0"/>
              <a:t>Excess</a:t>
            </a:r>
            <a:r>
              <a:rPr lang="en-GB" sz="2000" dirty="0" smtClean="0"/>
              <a:t> oxygen </a:t>
            </a:r>
            <a:r>
              <a:rPr lang="en-IE" sz="2000" dirty="0" smtClean="0"/>
              <a:t> (1.5:1).</a:t>
            </a:r>
            <a:endParaRPr lang="en-US" sz="2000" b="1" dirty="0"/>
          </a:p>
          <a:p>
            <a:r>
              <a:rPr lang="en-US" sz="2000" dirty="0"/>
              <a:t>Has the highest temperature about 3400</a:t>
            </a:r>
            <a:r>
              <a:rPr lang="en-US" sz="2000" baseline="30000" dirty="0"/>
              <a:t>0</a:t>
            </a:r>
            <a:r>
              <a:rPr lang="en-US" sz="2000" dirty="0"/>
              <a:t>c</a:t>
            </a:r>
          </a:p>
          <a:p>
            <a:r>
              <a:rPr lang="en-US" sz="2000" dirty="0"/>
              <a:t>Used for welding brass and brazing operation</a:t>
            </a:r>
          </a:p>
          <a:p>
            <a:pPr>
              <a:buFontTx/>
              <a:buNone/>
            </a:pPr>
            <a:endParaRPr lang="en-US" sz="2000" dirty="0"/>
          </a:p>
          <a:p>
            <a:endParaRPr lang="en-US" sz="2000" dirty="0"/>
          </a:p>
          <a:p>
            <a:endParaRPr lang="en-US" sz="2000" dirty="0"/>
          </a:p>
          <a:p>
            <a:pPr>
              <a:buFontTx/>
              <a:buNone/>
            </a:pPr>
            <a:endParaRPr lang="en-US" sz="2000" b="1" dirty="0"/>
          </a:p>
          <a:p>
            <a:pPr>
              <a:buFontTx/>
              <a:buNone/>
            </a:pPr>
            <a:endParaRPr lang="en-US" sz="2000"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p:cNvPicPr>
            <a:picLocks noGrp="1" noChangeAspect="1" noChangeArrowheads="1"/>
          </p:cNvPicPr>
          <p:nvPr>
            <p:ph sz="half" idx="1"/>
          </p:nvPr>
        </p:nvPicPr>
        <p:blipFill>
          <a:blip r:embed="rId2" cstate="print"/>
          <a:srcRect/>
          <a:stretch>
            <a:fillRect/>
          </a:stretch>
        </p:blipFill>
        <p:spPr>
          <a:xfrm>
            <a:off x="1076325" y="1676400"/>
            <a:ext cx="3190875" cy="3505200"/>
          </a:xfrm>
          <a:noFill/>
          <a:ln/>
        </p:spPr>
      </p:pic>
      <p:pic>
        <p:nvPicPr>
          <p:cNvPr id="47111" name="Picture 7"/>
          <p:cNvPicPr>
            <a:picLocks noGrp="1" noChangeAspect="1" noChangeArrowheads="1"/>
          </p:cNvPicPr>
          <p:nvPr>
            <p:ph sz="half" idx="2"/>
          </p:nvPr>
        </p:nvPicPr>
        <p:blipFill>
          <a:blip r:embed="rId3" cstate="print"/>
          <a:srcRect/>
          <a:stretch>
            <a:fillRect/>
          </a:stretch>
        </p:blipFill>
        <p:spPr>
          <a:xfrm>
            <a:off x="4995863" y="1752600"/>
            <a:ext cx="3343275" cy="3200400"/>
          </a:xfrm>
          <a:noFill/>
          <a:ln/>
        </p:spPr>
      </p:pic>
      <p:sp>
        <p:nvSpPr>
          <p:cNvPr id="47114" name="Rectangle 10"/>
          <p:cNvSpPr>
            <a:spLocks noChangeArrowheads="1"/>
          </p:cNvSpPr>
          <p:nvPr/>
        </p:nvSpPr>
        <p:spPr bwMode="auto">
          <a:xfrm>
            <a:off x="838200" y="5181600"/>
            <a:ext cx="8004175" cy="1190625"/>
          </a:xfrm>
          <a:prstGeom prst="rect">
            <a:avLst/>
          </a:prstGeom>
          <a:noFill/>
          <a:ln w="9525">
            <a:noFill/>
            <a:miter lim="800000"/>
            <a:headEnd/>
            <a:tailEnd/>
          </a:ln>
          <a:effectLst/>
        </p:spPr>
        <p:txBody>
          <a:bodyPr>
            <a:spAutoFit/>
          </a:bodyPr>
          <a:lstStyle/>
          <a:p>
            <a:r>
              <a:rPr lang="en-US">
                <a:solidFill>
                  <a:srgbClr val="FF3300"/>
                </a:solidFill>
              </a:rPr>
              <a:t>Three basic types of oxyacetylene flames used in oxyfuel-gas welding and cutting operations:</a:t>
            </a:r>
          </a:p>
          <a:p>
            <a:r>
              <a:rPr lang="en-US">
                <a:solidFill>
                  <a:srgbClr val="FF3300"/>
                </a:solidFill>
              </a:rPr>
              <a:t> (a) neutral flame;  (b) oxidizing flame; (c) carburizing, or reducing flame. </a:t>
            </a:r>
            <a:br>
              <a:rPr lang="en-US">
                <a:solidFill>
                  <a:srgbClr val="FF3300"/>
                </a:solidFill>
              </a:rPr>
            </a:br>
            <a:endParaRPr lang="en-US">
              <a:solidFill>
                <a:srgbClr val="FF3300"/>
              </a:solidFill>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5" name="Rectangle 7"/>
          <p:cNvSpPr>
            <a:spLocks noGrp="1" noChangeArrowheads="1"/>
          </p:cNvSpPr>
          <p:nvPr>
            <p:ph type="title"/>
          </p:nvPr>
        </p:nvSpPr>
        <p:spPr>
          <a:xfrm>
            <a:off x="685800" y="5486400"/>
            <a:ext cx="8229600" cy="1143000"/>
          </a:xfrm>
        </p:spPr>
        <p:txBody>
          <a:bodyPr>
            <a:normAutofit fontScale="90000"/>
          </a:bodyPr>
          <a:lstStyle/>
          <a:p>
            <a:r>
              <a:rPr lang="en-US" sz="2000">
                <a:solidFill>
                  <a:srgbClr val="FF3300"/>
                </a:solidFill>
              </a:rPr>
              <a:t>Three basic types of oxyacetylene flames used in oxyfuel-gas welding and cutting operations: (a) neutral flame; (b) oxidizing flame; (c) carburizing, or reducing flame. </a:t>
            </a:r>
            <a:br>
              <a:rPr lang="en-US" sz="2000">
                <a:solidFill>
                  <a:srgbClr val="FF3300"/>
                </a:solidFill>
              </a:rPr>
            </a:br>
            <a:endParaRPr lang="en-US" sz="2000">
              <a:solidFill>
                <a:srgbClr val="FF3300"/>
              </a:solidFill>
            </a:endParaRPr>
          </a:p>
        </p:txBody>
      </p:sp>
      <p:graphicFrame>
        <p:nvGraphicFramePr>
          <p:cNvPr id="27650" name="Object 2"/>
          <p:cNvGraphicFramePr>
            <a:graphicFrameLocks noChangeAspect="1"/>
          </p:cNvGraphicFramePr>
          <p:nvPr>
            <p:ph idx="1"/>
          </p:nvPr>
        </p:nvGraphicFramePr>
        <p:xfrm>
          <a:off x="914400" y="838200"/>
          <a:ext cx="5286375" cy="4114800"/>
        </p:xfrm>
        <a:graphic>
          <a:graphicData uri="http://schemas.openxmlformats.org/presentationml/2006/ole">
            <p:oleObj spid="_x0000_s1026" name="Bitmap Image" r:id="rId3" imgW="3258005" imgH="1666667" progId="PBrush">
              <p:embed/>
            </p:oleObj>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10" name="Picture 6" descr="Image result for flames in gas welding"/>
          <p:cNvPicPr>
            <a:picLocks noChangeAspect="1" noChangeArrowheads="1"/>
          </p:cNvPicPr>
          <p:nvPr/>
        </p:nvPicPr>
        <p:blipFill>
          <a:blip r:embed="rId3" cstate="print"/>
          <a:srcRect/>
          <a:stretch>
            <a:fillRect/>
          </a:stretch>
        </p:blipFill>
        <p:spPr bwMode="auto">
          <a:xfrm>
            <a:off x="990600" y="990600"/>
            <a:ext cx="7696200" cy="5143501"/>
          </a:xfrm>
          <a:prstGeom prst="rect">
            <a:avLst/>
          </a:prstGeom>
          <a:noFill/>
        </p:spPr>
      </p:pic>
      <p:sp>
        <p:nvSpPr>
          <p:cNvPr id="84994" name="Rectangle 2"/>
          <p:cNvSpPr>
            <a:spLocks noChangeArrowheads="1"/>
          </p:cNvSpPr>
          <p:nvPr/>
        </p:nvSpPr>
        <p:spPr bwMode="auto">
          <a:xfrm>
            <a:off x="3309938" y="2833688"/>
            <a:ext cx="9144000" cy="0"/>
          </a:xfrm>
          <a:prstGeom prst="rect">
            <a:avLst/>
          </a:prstGeom>
          <a:noFill/>
          <a:ln w="12700">
            <a:noFill/>
            <a:miter lim="800000"/>
            <a:headEnd type="none" w="sm" len="sm"/>
            <a:tailEnd type="none" w="sm" len="sm"/>
          </a:ln>
          <a:effectLst/>
        </p:spPr>
        <p:txBody>
          <a:bodyPr>
            <a:spAutoFit/>
          </a:bodyPr>
          <a:lstStyle/>
          <a:p>
            <a:endParaRPr lang="en-US"/>
          </a:p>
        </p:txBody>
      </p:sp>
      <p:sp>
        <p:nvSpPr>
          <p:cNvPr id="84998" name="Rectangle 6"/>
          <p:cNvSpPr>
            <a:spLocks noChangeArrowheads="1"/>
          </p:cNvSpPr>
          <p:nvPr/>
        </p:nvSpPr>
        <p:spPr bwMode="auto">
          <a:xfrm>
            <a:off x="1981200" y="5029200"/>
            <a:ext cx="2209800" cy="369974"/>
          </a:xfrm>
          <a:prstGeom prst="rect">
            <a:avLst/>
          </a:prstGeom>
          <a:noFill/>
          <a:ln w="9525">
            <a:noFill/>
            <a:miter lim="800000"/>
            <a:headEnd/>
            <a:tailEnd/>
          </a:ln>
          <a:effectLst/>
        </p:spPr>
        <p:txBody>
          <a:bodyPr lIns="92075" tIns="46038" rIns="92075" bIns="46038">
            <a:spAutoFit/>
          </a:bodyPr>
          <a:lstStyle/>
          <a:p>
            <a:pPr algn="ctr" eaLnBrk="0" hangingPunct="0">
              <a:spcBef>
                <a:spcPct val="50000"/>
              </a:spcBef>
            </a:pPr>
            <a:r>
              <a:rPr lang="en-US" b="1" dirty="0" smtClean="0">
                <a:solidFill>
                  <a:schemeClr val="bg1"/>
                </a:solidFill>
              </a:rPr>
              <a:t>Carburizing flame</a:t>
            </a:r>
            <a:endParaRPr lang="en-US" b="1" dirty="0">
              <a:solidFill>
                <a:schemeClr val="bg1"/>
              </a:solidFill>
            </a:endParaRPr>
          </a:p>
        </p:txBody>
      </p:sp>
      <p:sp>
        <p:nvSpPr>
          <p:cNvPr id="84999" name="Rectangle 7"/>
          <p:cNvSpPr>
            <a:spLocks noChangeArrowheads="1"/>
          </p:cNvSpPr>
          <p:nvPr/>
        </p:nvSpPr>
        <p:spPr bwMode="auto">
          <a:xfrm>
            <a:off x="1828800" y="3048000"/>
            <a:ext cx="2209800" cy="369974"/>
          </a:xfrm>
          <a:prstGeom prst="rect">
            <a:avLst/>
          </a:prstGeom>
          <a:noFill/>
          <a:ln w="9525">
            <a:noFill/>
            <a:miter lim="800000"/>
            <a:headEnd/>
            <a:tailEnd/>
          </a:ln>
          <a:effectLst/>
        </p:spPr>
        <p:txBody>
          <a:bodyPr lIns="92075" tIns="46038" rIns="92075" bIns="46038">
            <a:spAutoFit/>
          </a:bodyPr>
          <a:lstStyle/>
          <a:p>
            <a:pPr algn="ctr" eaLnBrk="0" hangingPunct="0">
              <a:spcBef>
                <a:spcPct val="50000"/>
              </a:spcBef>
            </a:pPr>
            <a:r>
              <a:rPr lang="en-US" b="1" dirty="0" smtClean="0">
                <a:solidFill>
                  <a:schemeClr val="bg1"/>
                </a:solidFill>
              </a:rPr>
              <a:t>Neutral flame</a:t>
            </a:r>
            <a:endParaRPr lang="en-US" b="1" dirty="0">
              <a:solidFill>
                <a:schemeClr val="bg1"/>
              </a:solidFill>
            </a:endParaRPr>
          </a:p>
        </p:txBody>
      </p:sp>
      <p:sp>
        <p:nvSpPr>
          <p:cNvPr id="85000" name="Rectangle 8"/>
          <p:cNvSpPr>
            <a:spLocks noChangeArrowheads="1"/>
          </p:cNvSpPr>
          <p:nvPr/>
        </p:nvSpPr>
        <p:spPr bwMode="auto">
          <a:xfrm>
            <a:off x="1752600" y="4038600"/>
            <a:ext cx="2362200" cy="369974"/>
          </a:xfrm>
          <a:prstGeom prst="rect">
            <a:avLst/>
          </a:prstGeom>
          <a:noFill/>
          <a:ln w="9525">
            <a:noFill/>
            <a:miter lim="800000"/>
            <a:headEnd/>
            <a:tailEnd/>
          </a:ln>
          <a:effectLst/>
        </p:spPr>
        <p:txBody>
          <a:bodyPr lIns="92075" tIns="46038" rIns="92075" bIns="46038">
            <a:spAutoFit/>
          </a:bodyPr>
          <a:lstStyle/>
          <a:p>
            <a:pPr algn="ctr" eaLnBrk="0" hangingPunct="0">
              <a:spcBef>
                <a:spcPct val="50000"/>
              </a:spcBef>
            </a:pPr>
            <a:r>
              <a:rPr lang="en-US" b="1" dirty="0" smtClean="0">
                <a:solidFill>
                  <a:schemeClr val="bg1"/>
                </a:solidFill>
              </a:rPr>
              <a:t>Oxidizing flame</a:t>
            </a:r>
            <a:endParaRPr lang="en-US" b="1" dirty="0">
              <a:solidFill>
                <a:schemeClr val="bg1"/>
              </a:solidFill>
            </a:endParaRPr>
          </a:p>
        </p:txBody>
      </p:sp>
      <p:sp>
        <p:nvSpPr>
          <p:cNvPr id="85002" name="Text Box 10"/>
          <p:cNvSpPr txBox="1">
            <a:spLocks noChangeArrowheads="1"/>
          </p:cNvSpPr>
          <p:nvPr/>
        </p:nvSpPr>
        <p:spPr bwMode="auto">
          <a:xfrm>
            <a:off x="1219200" y="228600"/>
            <a:ext cx="7315200" cy="579438"/>
          </a:xfrm>
          <a:prstGeom prst="rect">
            <a:avLst/>
          </a:prstGeom>
          <a:noFill/>
          <a:ln w="12700">
            <a:noFill/>
            <a:miter lim="800000"/>
            <a:headEnd type="none" w="sm" len="sm"/>
            <a:tailEnd type="none" w="sm" len="sm"/>
          </a:ln>
          <a:effectLst/>
        </p:spPr>
        <p:txBody>
          <a:bodyPr wrap="square">
            <a:spAutoFit/>
          </a:bodyPr>
          <a:lstStyle/>
          <a:p>
            <a:pPr eaLnBrk="0" hangingPunct="0">
              <a:spcBef>
                <a:spcPct val="50000"/>
              </a:spcBef>
            </a:pPr>
            <a:r>
              <a:rPr lang="en-US" sz="3200" dirty="0">
                <a:solidFill>
                  <a:srgbClr val="00279F"/>
                </a:solidFill>
                <a:cs typeface="Times New Roman" pitchFamily="18" charset="0"/>
              </a:rPr>
              <a:t>The Oxy-acetylene welding </a:t>
            </a:r>
            <a:r>
              <a:rPr lang="en-US" sz="3200" dirty="0" smtClean="0">
                <a:solidFill>
                  <a:srgbClr val="00279F"/>
                </a:solidFill>
                <a:cs typeface="Times New Roman" pitchFamily="18" charset="0"/>
              </a:rPr>
              <a:t>Flames</a:t>
            </a:r>
            <a:r>
              <a:rPr lang="en-GB" sz="3200" dirty="0" smtClean="0"/>
              <a:t> </a:t>
            </a:r>
            <a:endParaRPr lang="en-GB" sz="3200" dirty="0"/>
          </a:p>
        </p:txBody>
      </p:sp>
    </p:spTree>
  </p:cSld>
  <p:clrMapOvr>
    <a:masterClrMapping/>
  </p:clrMapOvr>
  <p:transition advClick="0"/>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685800" y="609600"/>
            <a:ext cx="6019800" cy="579438"/>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US" sz="3200">
                <a:solidFill>
                  <a:srgbClr val="00279F"/>
                </a:solidFill>
                <a:cs typeface="Times New Roman" pitchFamily="18" charset="0"/>
              </a:rPr>
              <a:t>Equipment used in O-A welding </a:t>
            </a:r>
            <a:endParaRPr lang="en-GB" sz="3200"/>
          </a:p>
        </p:txBody>
      </p:sp>
      <p:sp>
        <p:nvSpPr>
          <p:cNvPr id="88070" name="Text Box 6"/>
          <p:cNvSpPr txBox="1">
            <a:spLocks noChangeArrowheads="1"/>
          </p:cNvSpPr>
          <p:nvPr/>
        </p:nvSpPr>
        <p:spPr bwMode="auto">
          <a:xfrm>
            <a:off x="838200" y="1524000"/>
            <a:ext cx="4800600" cy="3743325"/>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IE" dirty="0"/>
              <a:t>The oxygen and acetylene hose pipes</a:t>
            </a:r>
          </a:p>
          <a:p>
            <a:pPr eaLnBrk="0" hangingPunct="0">
              <a:spcBef>
                <a:spcPct val="50000"/>
              </a:spcBef>
            </a:pPr>
            <a:r>
              <a:rPr lang="en-IE" dirty="0"/>
              <a:t>Gases used</a:t>
            </a:r>
          </a:p>
          <a:p>
            <a:pPr eaLnBrk="0" hangingPunct="0">
              <a:spcBef>
                <a:spcPct val="50000"/>
              </a:spcBef>
            </a:pPr>
            <a:r>
              <a:rPr lang="en-IE" dirty="0"/>
              <a:t>Gas pressure Regulators</a:t>
            </a:r>
          </a:p>
          <a:p>
            <a:pPr eaLnBrk="0" hangingPunct="0">
              <a:spcBef>
                <a:spcPct val="50000"/>
              </a:spcBef>
            </a:pPr>
            <a:r>
              <a:rPr lang="en-IE" dirty="0"/>
              <a:t>Flashback arrestor</a:t>
            </a:r>
          </a:p>
          <a:p>
            <a:pPr eaLnBrk="0" hangingPunct="0">
              <a:spcBef>
                <a:spcPct val="50000"/>
              </a:spcBef>
            </a:pPr>
            <a:r>
              <a:rPr lang="en-IE" dirty="0"/>
              <a:t>Welding torch/Welding nozzle</a:t>
            </a:r>
          </a:p>
          <a:p>
            <a:pPr eaLnBrk="0" hangingPunct="0">
              <a:spcBef>
                <a:spcPct val="50000"/>
              </a:spcBef>
            </a:pPr>
            <a:r>
              <a:rPr lang="en-IE" dirty="0"/>
              <a:t>Filler rods and fluxes</a:t>
            </a:r>
            <a:endParaRPr lang="en-GB" dirty="0"/>
          </a:p>
          <a:p>
            <a:pPr eaLnBrk="0" hangingPunct="0">
              <a:spcBef>
                <a:spcPct val="50000"/>
              </a:spcBef>
            </a:pPr>
            <a:endParaRPr lang="en-GB" dirty="0"/>
          </a:p>
        </p:txBody>
      </p:sp>
      <p:sp>
        <p:nvSpPr>
          <p:cNvPr id="88071" name="Text Box 7"/>
          <p:cNvSpPr txBox="1">
            <a:spLocks noChangeArrowheads="1"/>
          </p:cNvSpPr>
          <p:nvPr/>
        </p:nvSpPr>
        <p:spPr bwMode="auto">
          <a:xfrm>
            <a:off x="5168900" y="1282700"/>
            <a:ext cx="3365500" cy="854075"/>
          </a:xfrm>
          <a:prstGeom prst="rect">
            <a:avLst/>
          </a:prstGeom>
          <a:noFill/>
          <a:ln w="12700">
            <a:noFill/>
            <a:miter lim="800000"/>
            <a:headEnd type="none" w="sm" len="sm"/>
            <a:tailEnd type="none" w="sm" len="sm"/>
          </a:ln>
          <a:effectLst/>
        </p:spPr>
        <p:txBody>
          <a:bodyPr>
            <a:spAutoFit/>
          </a:bodyPr>
          <a:lstStyle/>
          <a:p>
            <a:pPr eaLnBrk="0" hangingPunct="0">
              <a:spcBef>
                <a:spcPct val="50000"/>
              </a:spcBef>
            </a:pPr>
            <a:endParaRPr lang="en-GB" sz="2000"/>
          </a:p>
          <a:p>
            <a:pPr eaLnBrk="0" hangingPunct="0">
              <a:spcBef>
                <a:spcPct val="50000"/>
              </a:spcBef>
            </a:pPr>
            <a:endParaRPr lang="en-GB" sz="2000"/>
          </a:p>
        </p:txBody>
      </p:sp>
    </p:spTree>
  </p:cSld>
  <p:clrMapOvr>
    <a:masterClrMapping/>
  </p:clrMapOvr>
  <p:transition advClick="0"/>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ext Box 3"/>
          <p:cNvSpPr txBox="1">
            <a:spLocks noChangeArrowheads="1"/>
          </p:cNvSpPr>
          <p:nvPr/>
        </p:nvSpPr>
        <p:spPr bwMode="auto">
          <a:xfrm>
            <a:off x="533400" y="609600"/>
            <a:ext cx="7810500" cy="3500438"/>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IE" sz="3200">
                <a:solidFill>
                  <a:schemeClr val="accent2"/>
                </a:solidFill>
              </a:rPr>
              <a:t>The oxygen and acetylene hose pipes</a:t>
            </a:r>
          </a:p>
          <a:p>
            <a:pPr eaLnBrk="0" hangingPunct="0">
              <a:spcBef>
                <a:spcPct val="50000"/>
              </a:spcBef>
            </a:pPr>
            <a:endParaRPr lang="en-IE"/>
          </a:p>
          <a:p>
            <a:pPr eaLnBrk="0" hangingPunct="0">
              <a:spcBef>
                <a:spcPct val="50000"/>
              </a:spcBef>
            </a:pPr>
            <a:r>
              <a:rPr lang="en-IE"/>
              <a:t>Reinforced rubber hoses. </a:t>
            </a:r>
          </a:p>
          <a:p>
            <a:pPr eaLnBrk="0" hangingPunct="0">
              <a:spcBef>
                <a:spcPct val="50000"/>
              </a:spcBef>
            </a:pPr>
            <a:r>
              <a:rPr lang="en-IE"/>
              <a:t>Acetylene hose has left hand thread couplings and colour coded red.</a:t>
            </a:r>
          </a:p>
          <a:p>
            <a:pPr eaLnBrk="0" hangingPunct="0">
              <a:spcBef>
                <a:spcPct val="50000"/>
              </a:spcBef>
            </a:pPr>
            <a:r>
              <a:rPr lang="en-IE"/>
              <a:t>Oxygen hose has right handed thread couplings and colour coded blue</a:t>
            </a:r>
            <a:endParaRPr lang="en-GB"/>
          </a:p>
        </p:txBody>
      </p:sp>
    </p:spTree>
  </p:cSld>
  <p:clrMapOvr>
    <a:masterClrMapping/>
  </p:clrMapOvr>
  <p:transition advClick="0"/>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Text Box 3"/>
          <p:cNvSpPr txBox="1">
            <a:spLocks noChangeArrowheads="1"/>
          </p:cNvSpPr>
          <p:nvPr/>
        </p:nvSpPr>
        <p:spPr bwMode="auto">
          <a:xfrm>
            <a:off x="762000" y="609600"/>
            <a:ext cx="6350000" cy="579438"/>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IE" sz="3200">
                <a:solidFill>
                  <a:srgbClr val="00279F"/>
                </a:solidFill>
              </a:rPr>
              <a:t>Gases used</a:t>
            </a:r>
            <a:endParaRPr lang="en-GB" sz="3200">
              <a:solidFill>
                <a:srgbClr val="00279F"/>
              </a:solidFill>
            </a:endParaRPr>
          </a:p>
        </p:txBody>
      </p:sp>
      <p:sp>
        <p:nvSpPr>
          <p:cNvPr id="90116" name="Text Box 4"/>
          <p:cNvSpPr txBox="1">
            <a:spLocks noChangeArrowheads="1"/>
          </p:cNvSpPr>
          <p:nvPr/>
        </p:nvSpPr>
        <p:spPr bwMode="auto">
          <a:xfrm>
            <a:off x="838200" y="1219200"/>
            <a:ext cx="7035800" cy="1552575"/>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IE" dirty="0">
                <a:solidFill>
                  <a:srgbClr val="00279F"/>
                </a:solidFill>
              </a:rPr>
              <a:t>Oxygen  </a:t>
            </a:r>
            <a:r>
              <a:rPr lang="en-IE" dirty="0"/>
              <a:t>extracted from air and compressed into cylinders at high pressure. Cylinder is black. Oil should never be brought into contact and should not be used on fittings</a:t>
            </a:r>
            <a:endParaRPr lang="en-GB" dirty="0">
              <a:solidFill>
                <a:srgbClr val="00279F"/>
              </a:solidFill>
            </a:endParaRPr>
          </a:p>
        </p:txBody>
      </p:sp>
      <p:sp>
        <p:nvSpPr>
          <p:cNvPr id="90117" name="Text Box 5"/>
          <p:cNvSpPr txBox="1">
            <a:spLocks noChangeArrowheads="1"/>
          </p:cNvSpPr>
          <p:nvPr/>
        </p:nvSpPr>
        <p:spPr bwMode="auto">
          <a:xfrm>
            <a:off x="939800" y="2946400"/>
            <a:ext cx="7035800" cy="1917700"/>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IE">
                <a:solidFill>
                  <a:srgbClr val="00279F"/>
                </a:solidFill>
              </a:rPr>
              <a:t>Acetylene (C</a:t>
            </a:r>
            <a:r>
              <a:rPr lang="en-IE" baseline="-25000">
                <a:solidFill>
                  <a:srgbClr val="00279F"/>
                </a:solidFill>
              </a:rPr>
              <a:t>2</a:t>
            </a:r>
            <a:r>
              <a:rPr lang="en-IE">
                <a:solidFill>
                  <a:srgbClr val="00279F"/>
                </a:solidFill>
              </a:rPr>
              <a:t>H</a:t>
            </a:r>
            <a:r>
              <a:rPr lang="en-IE" baseline="-25000">
                <a:solidFill>
                  <a:srgbClr val="00279F"/>
                </a:solidFill>
              </a:rPr>
              <a:t>2</a:t>
            </a:r>
            <a:r>
              <a:rPr lang="en-IE">
                <a:solidFill>
                  <a:srgbClr val="00279F"/>
                </a:solidFill>
              </a:rPr>
              <a:t>) </a:t>
            </a:r>
            <a:r>
              <a:rPr lang="en-IE"/>
              <a:t>is a fuel gas. Cannot be compressed directly as explodes at high pressures. Cylinders are packed with porous material which is filled with acetone Acetone absorbs acetylene. Cylinder colour coded maroon</a:t>
            </a:r>
            <a:endParaRPr lang="en-GB"/>
          </a:p>
        </p:txBody>
      </p:sp>
    </p:spTree>
  </p:cSld>
  <p:clrMapOvr>
    <a:masterClrMapping/>
  </p:clrMapOvr>
  <p:transition advClick="0"/>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685800" y="609600"/>
            <a:ext cx="6019800" cy="579438"/>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US" sz="3200">
                <a:solidFill>
                  <a:srgbClr val="00279F"/>
                </a:solidFill>
                <a:cs typeface="Times New Roman" pitchFamily="18" charset="0"/>
              </a:rPr>
              <a:t>Gas Pressure Regulators </a:t>
            </a:r>
            <a:endParaRPr lang="en-GB" sz="3200"/>
          </a:p>
        </p:txBody>
      </p:sp>
      <p:pic>
        <p:nvPicPr>
          <p:cNvPr id="91139" name="Picture 3" descr="C:\My Documents\My Pictures\gages.jpg"/>
          <p:cNvPicPr>
            <a:picLocks noChangeAspect="1" noChangeArrowheads="1"/>
          </p:cNvPicPr>
          <p:nvPr/>
        </p:nvPicPr>
        <p:blipFill>
          <a:blip r:embed="rId2" cstate="print"/>
          <a:srcRect/>
          <a:stretch>
            <a:fillRect/>
          </a:stretch>
        </p:blipFill>
        <p:spPr bwMode="auto">
          <a:xfrm>
            <a:off x="2349500" y="3292475"/>
            <a:ext cx="4483100" cy="2460625"/>
          </a:xfrm>
          <a:prstGeom prst="rect">
            <a:avLst/>
          </a:prstGeom>
          <a:noFill/>
        </p:spPr>
      </p:pic>
      <p:sp>
        <p:nvSpPr>
          <p:cNvPr id="91140" name="Text Box 4"/>
          <p:cNvSpPr txBox="1">
            <a:spLocks noChangeArrowheads="1"/>
          </p:cNvSpPr>
          <p:nvPr/>
        </p:nvSpPr>
        <p:spPr bwMode="auto">
          <a:xfrm>
            <a:off x="850900" y="1587500"/>
            <a:ext cx="7569200" cy="822325"/>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IE"/>
              <a:t>One gauge indicates the pressure of the cylinder and the other indicates the pressure in the supply pipe to the torch. </a:t>
            </a:r>
            <a:endParaRPr lang="en-GB"/>
          </a:p>
        </p:txBody>
      </p:sp>
    </p:spTree>
  </p:cSld>
  <p:clrMapOvr>
    <a:masterClrMapping/>
  </p:clrMapOvr>
  <p:transition advClick="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914400" y="609600"/>
            <a:ext cx="7772400" cy="579438"/>
          </a:xfrm>
          <a:prstGeom prst="rect">
            <a:avLst/>
          </a:prstGeom>
          <a:noFill/>
          <a:ln w="12700">
            <a:noFill/>
            <a:miter lim="800000"/>
            <a:headEnd type="none" w="sm" len="sm"/>
            <a:tailEnd type="none" w="sm" len="sm"/>
          </a:ln>
          <a:effectLst/>
        </p:spPr>
        <p:txBody>
          <a:bodyPr>
            <a:spAutoFit/>
          </a:bodyPr>
          <a:lstStyle/>
          <a:p>
            <a:pPr eaLnBrk="0" hangingPunct="0"/>
            <a:r>
              <a:rPr lang="en-IE" sz="3200" b="1">
                <a:solidFill>
                  <a:srgbClr val="00279F"/>
                </a:solidFill>
              </a:rPr>
              <a:t>Lap Joint</a:t>
            </a:r>
            <a:endParaRPr lang="en-GB" b="1"/>
          </a:p>
        </p:txBody>
      </p:sp>
      <p:graphicFrame>
        <p:nvGraphicFramePr>
          <p:cNvPr id="37892" name="Object 4"/>
          <p:cNvGraphicFramePr>
            <a:graphicFrameLocks noChangeAspect="1"/>
          </p:cNvGraphicFramePr>
          <p:nvPr/>
        </p:nvGraphicFramePr>
        <p:xfrm>
          <a:off x="4800600" y="838200"/>
          <a:ext cx="3581400" cy="1905000"/>
        </p:xfrm>
        <a:graphic>
          <a:graphicData uri="http://schemas.openxmlformats.org/presentationml/2006/ole">
            <p:oleObj spid="_x0000_s6146" name="Scanned Photo" r:id="rId3" imgW="8276190" imgH="4200000" progId="">
              <p:embed/>
            </p:oleObj>
          </a:graphicData>
        </a:graphic>
      </p:graphicFrame>
      <p:sp>
        <p:nvSpPr>
          <p:cNvPr id="37893" name="Text Box 5"/>
          <p:cNvSpPr txBox="1">
            <a:spLocks noChangeArrowheads="1"/>
          </p:cNvSpPr>
          <p:nvPr/>
        </p:nvSpPr>
        <p:spPr bwMode="auto">
          <a:xfrm>
            <a:off x="990600" y="1524000"/>
            <a:ext cx="3276600" cy="885825"/>
          </a:xfrm>
          <a:prstGeom prst="rect">
            <a:avLst/>
          </a:prstGeom>
          <a:noFill/>
          <a:ln w="12700">
            <a:noFill/>
            <a:miter lim="800000"/>
            <a:headEnd type="none" w="sm" len="sm"/>
            <a:tailEnd type="none" w="sm" len="sm"/>
          </a:ln>
          <a:effectLst/>
        </p:spPr>
        <p:txBody>
          <a:bodyPr>
            <a:spAutoFit/>
          </a:bodyPr>
          <a:lstStyle/>
          <a:p>
            <a:pPr eaLnBrk="0" hangingPunct="0"/>
            <a:r>
              <a:rPr lang="en-US" sz="2600"/>
              <a:t>A joint between two overlapping members</a:t>
            </a:r>
            <a:endParaRPr lang="en-GB" sz="2600"/>
          </a:p>
        </p:txBody>
      </p:sp>
      <p:graphicFrame>
        <p:nvGraphicFramePr>
          <p:cNvPr id="37894" name="Object 6"/>
          <p:cNvGraphicFramePr>
            <a:graphicFrameLocks noChangeAspect="1"/>
          </p:cNvGraphicFramePr>
          <p:nvPr/>
        </p:nvGraphicFramePr>
        <p:xfrm>
          <a:off x="3200400" y="2895600"/>
          <a:ext cx="2647950" cy="3200400"/>
        </p:xfrm>
        <a:graphic>
          <a:graphicData uri="http://schemas.openxmlformats.org/presentationml/2006/ole">
            <p:oleObj spid="_x0000_s6147" name="Scanned Photo" r:id="rId4" imgW="7478169" imgH="9038095" progId="">
              <p:embed/>
            </p:oleObj>
          </a:graphicData>
        </a:graphic>
      </p:graphicFrame>
      <p:graphicFrame>
        <p:nvGraphicFramePr>
          <p:cNvPr id="37895" name="Object 7"/>
          <p:cNvGraphicFramePr>
            <a:graphicFrameLocks noChangeAspect="1"/>
          </p:cNvGraphicFramePr>
          <p:nvPr/>
        </p:nvGraphicFramePr>
        <p:xfrm>
          <a:off x="457200" y="2590800"/>
          <a:ext cx="2819400" cy="3011488"/>
        </p:xfrm>
        <a:graphic>
          <a:graphicData uri="http://schemas.openxmlformats.org/presentationml/2006/ole">
            <p:oleObj spid="_x0000_s6148" name="Scanned Photo" r:id="rId5" imgW="9266667" imgH="9152381" progId="">
              <p:embed/>
            </p:oleObj>
          </a:graphicData>
        </a:graphic>
      </p:graphicFrame>
      <p:graphicFrame>
        <p:nvGraphicFramePr>
          <p:cNvPr id="37896" name="Object 8"/>
          <p:cNvGraphicFramePr>
            <a:graphicFrameLocks noChangeAspect="1"/>
          </p:cNvGraphicFramePr>
          <p:nvPr/>
        </p:nvGraphicFramePr>
        <p:xfrm>
          <a:off x="5791200" y="2743200"/>
          <a:ext cx="2824163" cy="3200400"/>
        </p:xfrm>
        <a:graphic>
          <a:graphicData uri="http://schemas.openxmlformats.org/presentationml/2006/ole">
            <p:oleObj spid="_x0000_s6149" name="Scanned Photo" r:id="rId6" imgW="7744906" imgH="8771429" progId="">
              <p:embed/>
            </p:oleObj>
          </a:graphicData>
        </a:graphic>
      </p:graphicFrame>
    </p:spTree>
  </p:cSld>
  <p:clrMapOvr>
    <a:masterClrMapping/>
  </p:clrMapOvr>
  <p:transition advClick="0"/>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685800" y="609600"/>
            <a:ext cx="6019800" cy="579438"/>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US" sz="3200">
                <a:solidFill>
                  <a:srgbClr val="00279F"/>
                </a:solidFill>
                <a:cs typeface="Times New Roman" pitchFamily="18" charset="0"/>
              </a:rPr>
              <a:t>Welding torch </a:t>
            </a:r>
            <a:endParaRPr lang="en-GB" sz="3200"/>
          </a:p>
        </p:txBody>
      </p:sp>
      <p:pic>
        <p:nvPicPr>
          <p:cNvPr id="92163" name="Picture 3" descr="C:\My Documents\My Pictures\torch.jpg"/>
          <p:cNvPicPr>
            <a:picLocks noChangeAspect="1" noChangeArrowheads="1"/>
          </p:cNvPicPr>
          <p:nvPr/>
        </p:nvPicPr>
        <p:blipFill>
          <a:blip r:embed="rId2" cstate="print"/>
          <a:srcRect/>
          <a:stretch>
            <a:fillRect/>
          </a:stretch>
        </p:blipFill>
        <p:spPr bwMode="auto">
          <a:xfrm>
            <a:off x="1752600" y="4019550"/>
            <a:ext cx="5640388" cy="1924050"/>
          </a:xfrm>
          <a:prstGeom prst="rect">
            <a:avLst/>
          </a:prstGeom>
          <a:noFill/>
        </p:spPr>
      </p:pic>
      <p:sp>
        <p:nvSpPr>
          <p:cNvPr id="92164" name="Text Box 4"/>
          <p:cNvSpPr txBox="1">
            <a:spLocks noChangeArrowheads="1"/>
          </p:cNvSpPr>
          <p:nvPr/>
        </p:nvSpPr>
        <p:spPr bwMode="auto">
          <a:xfrm>
            <a:off x="939800" y="1295400"/>
            <a:ext cx="7505700" cy="1552575"/>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IE"/>
              <a:t>Oxygen and acetylene are delivered to the torch by separate hoses. Each gas is controlled by a valve on the torch. The two gases mix in the torch and after they are ignited burn at the nozzle. </a:t>
            </a:r>
            <a:endParaRPr lang="en-GB"/>
          </a:p>
        </p:txBody>
      </p:sp>
      <p:sp>
        <p:nvSpPr>
          <p:cNvPr id="92165" name="Text Box 5"/>
          <p:cNvSpPr txBox="1">
            <a:spLocks noChangeArrowheads="1"/>
          </p:cNvSpPr>
          <p:nvPr/>
        </p:nvSpPr>
        <p:spPr bwMode="auto">
          <a:xfrm>
            <a:off x="1714500" y="3352800"/>
            <a:ext cx="2755900" cy="579438"/>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IE" sz="3200"/>
              <a:t>Mixer</a:t>
            </a:r>
            <a:endParaRPr lang="en-GB" sz="3200"/>
          </a:p>
        </p:txBody>
      </p:sp>
      <p:sp>
        <p:nvSpPr>
          <p:cNvPr id="92166" name="Text Box 6"/>
          <p:cNvSpPr txBox="1">
            <a:spLocks noChangeArrowheads="1"/>
          </p:cNvSpPr>
          <p:nvPr/>
        </p:nvSpPr>
        <p:spPr bwMode="auto">
          <a:xfrm>
            <a:off x="4368800" y="3289300"/>
            <a:ext cx="2984500" cy="579438"/>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IE" sz="3200"/>
              <a:t>Needle valves</a:t>
            </a:r>
            <a:endParaRPr lang="en-GB" sz="3200"/>
          </a:p>
        </p:txBody>
      </p:sp>
      <p:sp>
        <p:nvSpPr>
          <p:cNvPr id="92167" name="AutoShape 7"/>
          <p:cNvSpPr>
            <a:spLocks noChangeArrowheads="1"/>
          </p:cNvSpPr>
          <p:nvPr/>
        </p:nvSpPr>
        <p:spPr bwMode="auto">
          <a:xfrm rot="3171801">
            <a:off x="2451100" y="4165600"/>
            <a:ext cx="1231900" cy="406400"/>
          </a:xfrm>
          <a:prstGeom prst="rightArrow">
            <a:avLst>
              <a:gd name="adj1" fmla="val 22000"/>
              <a:gd name="adj2" fmla="val 99610"/>
            </a:avLst>
          </a:prstGeom>
          <a:solidFill>
            <a:srgbClr val="F8FE0C"/>
          </a:solidFill>
          <a:ln w="12700">
            <a:solidFill>
              <a:schemeClr val="tx1"/>
            </a:solidFill>
            <a:miter lim="800000"/>
            <a:headEnd type="none" w="sm" len="sm"/>
            <a:tailEnd type="none" w="sm" len="sm"/>
          </a:ln>
          <a:effectLst/>
        </p:spPr>
        <p:txBody>
          <a:bodyPr wrap="none" anchor="ctr"/>
          <a:lstStyle/>
          <a:p>
            <a:endParaRPr lang="en-US"/>
          </a:p>
        </p:txBody>
      </p:sp>
      <p:sp>
        <p:nvSpPr>
          <p:cNvPr id="92168" name="AutoShape 8"/>
          <p:cNvSpPr>
            <a:spLocks noChangeArrowheads="1"/>
          </p:cNvSpPr>
          <p:nvPr/>
        </p:nvSpPr>
        <p:spPr bwMode="auto">
          <a:xfrm rot="-13609732">
            <a:off x="5157787" y="4013201"/>
            <a:ext cx="900113" cy="277812"/>
          </a:xfrm>
          <a:prstGeom prst="rightArrow">
            <a:avLst>
              <a:gd name="adj1" fmla="val 22000"/>
              <a:gd name="adj2" fmla="val 106470"/>
            </a:avLst>
          </a:prstGeom>
          <a:solidFill>
            <a:srgbClr val="F8FE0C"/>
          </a:solidFill>
          <a:ln w="12700">
            <a:solidFill>
              <a:schemeClr val="tx1"/>
            </a:solidFill>
            <a:miter lim="800000"/>
            <a:headEnd type="none" w="sm" len="sm"/>
            <a:tailEnd type="none" w="sm" len="sm"/>
          </a:ln>
          <a:effectLst/>
        </p:spPr>
        <p:txBody>
          <a:bodyPr wrap="none" anchor="ctr"/>
          <a:lstStyle/>
          <a:p>
            <a:endParaRPr lang="en-US"/>
          </a:p>
        </p:txBody>
      </p:sp>
    </p:spTree>
  </p:cSld>
  <p:clrMapOvr>
    <a:masterClrMapping/>
  </p:clrMapOvr>
  <p:transition advClick="0"/>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rrowheads="1"/>
          </p:cNvPicPr>
          <p:nvPr/>
        </p:nvPicPr>
        <p:blipFill>
          <a:blip r:embed="rId2" cstate="print"/>
          <a:srcRect/>
          <a:stretch>
            <a:fillRect/>
          </a:stretch>
        </p:blipFill>
        <p:spPr bwMode="auto">
          <a:xfrm>
            <a:off x="2451100" y="4318000"/>
            <a:ext cx="4203700" cy="1725613"/>
          </a:xfrm>
          <a:prstGeom prst="rect">
            <a:avLst/>
          </a:prstGeom>
          <a:noFill/>
          <a:ln w="9525">
            <a:noFill/>
            <a:miter lim="800000"/>
            <a:headEnd/>
            <a:tailEnd/>
          </a:ln>
          <a:effectLst/>
        </p:spPr>
      </p:pic>
      <p:sp>
        <p:nvSpPr>
          <p:cNvPr id="93187" name="Text Box 3"/>
          <p:cNvSpPr txBox="1">
            <a:spLocks noChangeArrowheads="1"/>
          </p:cNvSpPr>
          <p:nvPr/>
        </p:nvSpPr>
        <p:spPr bwMode="auto">
          <a:xfrm>
            <a:off x="685800" y="609600"/>
            <a:ext cx="6019800" cy="579438"/>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US" sz="3200">
                <a:solidFill>
                  <a:srgbClr val="00279F"/>
                </a:solidFill>
                <a:cs typeface="Times New Roman" pitchFamily="18" charset="0"/>
              </a:rPr>
              <a:t>Flashback Arrestors </a:t>
            </a:r>
            <a:endParaRPr lang="en-GB" sz="3200"/>
          </a:p>
        </p:txBody>
      </p:sp>
      <p:sp>
        <p:nvSpPr>
          <p:cNvPr id="93188" name="Text Box 4"/>
          <p:cNvSpPr txBox="1">
            <a:spLocks noChangeArrowheads="1"/>
          </p:cNvSpPr>
          <p:nvPr/>
        </p:nvSpPr>
        <p:spPr bwMode="auto">
          <a:xfrm>
            <a:off x="838200" y="1562100"/>
            <a:ext cx="7162800" cy="1552575"/>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IE"/>
              <a:t>These are positioned on both the fuel gas and oxygen supply between the hose and the regulator. Their purpose is to prevent the return of a flame through the hose into the regulator.</a:t>
            </a:r>
            <a:endParaRPr lang="en-GB"/>
          </a:p>
        </p:txBody>
      </p:sp>
    </p:spTree>
  </p:cSld>
  <p:clrMapOvr>
    <a:masterClrMapping/>
  </p:clrMapOvr>
  <p:transition advClick="0"/>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685800" y="609600"/>
            <a:ext cx="6019800" cy="579438"/>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US" sz="3200">
                <a:solidFill>
                  <a:srgbClr val="00279F"/>
                </a:solidFill>
                <a:cs typeface="Times New Roman" pitchFamily="18" charset="0"/>
              </a:rPr>
              <a:t>Filler Rods and fluxes </a:t>
            </a:r>
            <a:endParaRPr lang="en-GB" sz="3200"/>
          </a:p>
        </p:txBody>
      </p:sp>
      <p:sp>
        <p:nvSpPr>
          <p:cNvPr id="94211" name="Text Box 3"/>
          <p:cNvSpPr txBox="1">
            <a:spLocks noChangeArrowheads="1"/>
          </p:cNvSpPr>
          <p:nvPr/>
        </p:nvSpPr>
        <p:spPr bwMode="auto">
          <a:xfrm>
            <a:off x="1219200" y="1854200"/>
            <a:ext cx="6667500" cy="3378200"/>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IE"/>
              <a:t>Filler rods are used when additional filler metal is required in the weld area they come in different diameters.</a:t>
            </a:r>
          </a:p>
          <a:p>
            <a:pPr eaLnBrk="0" hangingPunct="0">
              <a:spcBef>
                <a:spcPct val="50000"/>
              </a:spcBef>
            </a:pPr>
            <a:endParaRPr lang="en-IE"/>
          </a:p>
          <a:p>
            <a:pPr eaLnBrk="0" hangingPunct="0">
              <a:spcBef>
                <a:spcPct val="50000"/>
              </a:spcBef>
            </a:pPr>
            <a:r>
              <a:rPr lang="en-IE"/>
              <a:t>Fluxes protect the weld pool from contamination by oxygen and nitrogen, they are normally in paste form placed on a heated filler rod before welding begins</a:t>
            </a:r>
            <a:endParaRPr lang="en-GB"/>
          </a:p>
        </p:txBody>
      </p:sp>
    </p:spTree>
  </p:cSld>
  <p:clrMapOvr>
    <a:masterClrMapping/>
  </p:clrMapOvr>
  <p:transition advClick="0"/>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xfrm>
            <a:off x="838200" y="1676400"/>
            <a:ext cx="7848600" cy="4800600"/>
          </a:xfrm>
        </p:spPr>
        <p:txBody>
          <a:bodyPr/>
          <a:lstStyle/>
          <a:p>
            <a:pPr>
              <a:lnSpc>
                <a:spcPct val="80000"/>
              </a:lnSpc>
            </a:pPr>
            <a:endParaRPr lang="en-US" sz="2000" dirty="0"/>
          </a:p>
          <a:p>
            <a:pPr>
              <a:lnSpc>
                <a:spcPct val="80000"/>
              </a:lnSpc>
            </a:pPr>
            <a:r>
              <a:rPr lang="en-US" sz="2000" dirty="0"/>
              <a:t>Ferrous metal is heated in to red hot condition and a jet of pure oxygen is projected onto the surface, which rapidly oxidizes</a:t>
            </a:r>
          </a:p>
          <a:p>
            <a:pPr>
              <a:lnSpc>
                <a:spcPct val="80000"/>
              </a:lnSpc>
            </a:pPr>
            <a:r>
              <a:rPr lang="en-US" sz="2000" dirty="0"/>
              <a:t>Oxides having lower melting point than the metal, melt and are blown away by the force of the jet, to make a cut</a:t>
            </a:r>
          </a:p>
          <a:p>
            <a:pPr>
              <a:lnSpc>
                <a:spcPct val="80000"/>
              </a:lnSpc>
            </a:pPr>
            <a:r>
              <a:rPr lang="en-US" sz="2000" dirty="0"/>
              <a:t>Fast and efficient method of cutting steel to a high degree of accuracy</a:t>
            </a:r>
          </a:p>
          <a:p>
            <a:pPr>
              <a:lnSpc>
                <a:spcPct val="80000"/>
              </a:lnSpc>
            </a:pPr>
            <a:r>
              <a:rPr lang="en-US" sz="2000" dirty="0"/>
              <a:t>Torch is different from welding</a:t>
            </a:r>
          </a:p>
          <a:p>
            <a:pPr>
              <a:lnSpc>
                <a:spcPct val="80000"/>
              </a:lnSpc>
            </a:pPr>
            <a:r>
              <a:rPr lang="en-US" sz="2000" b="1" dirty="0" smtClean="0"/>
              <a:t>Piercing</a:t>
            </a:r>
            <a:r>
              <a:rPr lang="en-US" sz="2000" dirty="0"/>
              <a:t>, used to cut a hole at the centre of the plate or away from the edge of the plate</a:t>
            </a:r>
          </a:p>
          <a:p>
            <a:pPr>
              <a:lnSpc>
                <a:spcPct val="80000"/>
              </a:lnSpc>
            </a:pPr>
            <a:endParaRPr lang="en-US" sz="2000" dirty="0"/>
          </a:p>
          <a:p>
            <a:pPr>
              <a:lnSpc>
                <a:spcPct val="80000"/>
              </a:lnSpc>
              <a:buFontTx/>
              <a:buNone/>
            </a:pPr>
            <a:endParaRPr lang="en-US" sz="2000" dirty="0"/>
          </a:p>
        </p:txBody>
      </p:sp>
      <p:sp>
        <p:nvSpPr>
          <p:cNvPr id="25606" name="Rectangle 6"/>
          <p:cNvSpPr>
            <a:spLocks noGrp="1" noChangeArrowheads="1"/>
          </p:cNvSpPr>
          <p:nvPr>
            <p:ph type="title"/>
          </p:nvPr>
        </p:nvSpPr>
        <p:spPr>
          <a:xfrm>
            <a:off x="457200" y="685800"/>
            <a:ext cx="8229600" cy="1143000"/>
          </a:xfrm>
        </p:spPr>
        <p:txBody>
          <a:bodyPr/>
          <a:lstStyle/>
          <a:p>
            <a:r>
              <a:rPr lang="en-US" sz="3200" b="1"/>
              <a:t>GAS CUTTING</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457200"/>
            <a:ext cx="8229600" cy="1143000"/>
          </a:xfrm>
        </p:spPr>
        <p:txBody>
          <a:bodyPr/>
          <a:lstStyle/>
          <a:p>
            <a:r>
              <a:rPr lang="en-US" sz="3200" b="1"/>
              <a:t>GAS CUTTING</a:t>
            </a:r>
            <a:r>
              <a:rPr lang="en-US" sz="3200"/>
              <a:t>…</a:t>
            </a:r>
          </a:p>
        </p:txBody>
      </p:sp>
      <p:pic>
        <p:nvPicPr>
          <p:cNvPr id="26628" name="Picture 4" descr="BA200">
            <a:hlinkClick r:id="rId2"/>
          </p:cNvPr>
          <p:cNvPicPr>
            <a:picLocks noGrp="1" noChangeAspect="1" noChangeArrowheads="1"/>
          </p:cNvPicPr>
          <p:nvPr>
            <p:ph sz="half" idx="1"/>
          </p:nvPr>
        </p:nvPicPr>
        <p:blipFill>
          <a:blip r:embed="rId3" cstate="print"/>
          <a:srcRect/>
          <a:stretch>
            <a:fillRect/>
          </a:stretch>
        </p:blipFill>
        <p:spPr>
          <a:xfrm>
            <a:off x="838200" y="1658938"/>
            <a:ext cx="3733800" cy="3370262"/>
          </a:xfrm>
          <a:ln/>
        </p:spPr>
      </p:pic>
      <p:pic>
        <p:nvPicPr>
          <p:cNvPr id="26630" name="Picture 6" descr="180px-Railway-cutting-2-a">
            <a:hlinkClick r:id="rId4" tooltip="Cutting a rail just before renewing the rails and the ballast."/>
          </p:cNvPr>
          <p:cNvPicPr>
            <a:picLocks noGrp="1" noChangeAspect="1" noChangeArrowheads="1"/>
          </p:cNvPicPr>
          <p:nvPr>
            <p:ph sz="half" idx="2"/>
          </p:nvPr>
        </p:nvPicPr>
        <p:blipFill>
          <a:blip r:embed="rId5" cstate="print"/>
          <a:srcRect/>
          <a:stretch>
            <a:fillRect/>
          </a:stretch>
        </p:blipFill>
        <p:spPr>
          <a:xfrm>
            <a:off x="5105400" y="1758950"/>
            <a:ext cx="3657600" cy="3270250"/>
          </a:xfrm>
          <a:noFill/>
          <a:ln/>
        </p:spPr>
      </p:pic>
      <p:sp>
        <p:nvSpPr>
          <p:cNvPr id="26632" name="Rectangle 8"/>
          <p:cNvSpPr>
            <a:spLocks noChangeArrowheads="1"/>
          </p:cNvSpPr>
          <p:nvPr/>
        </p:nvSpPr>
        <p:spPr bwMode="auto">
          <a:xfrm rot="10754186" flipV="1">
            <a:off x="1141413" y="5345113"/>
            <a:ext cx="2744787" cy="366712"/>
          </a:xfrm>
          <a:prstGeom prst="rect">
            <a:avLst/>
          </a:prstGeom>
          <a:noFill/>
          <a:ln w="9525">
            <a:noFill/>
            <a:miter lim="800000"/>
            <a:headEnd/>
            <a:tailEnd/>
          </a:ln>
          <a:effectLst/>
        </p:spPr>
        <p:txBody>
          <a:bodyPr anchor="ctr">
            <a:spAutoFit/>
          </a:bodyPr>
          <a:lstStyle/>
          <a:p>
            <a:r>
              <a:rPr lang="en-US" b="1" u="sng"/>
              <a:t>Automatic Gas Cutting</a:t>
            </a:r>
            <a:r>
              <a:rPr lang="en-US"/>
              <a:t> </a:t>
            </a:r>
          </a:p>
        </p:txBody>
      </p:sp>
      <p:sp>
        <p:nvSpPr>
          <p:cNvPr id="26633" name="Rectangle 9"/>
          <p:cNvSpPr>
            <a:spLocks noChangeArrowheads="1"/>
          </p:cNvSpPr>
          <p:nvPr/>
        </p:nvSpPr>
        <p:spPr bwMode="auto">
          <a:xfrm>
            <a:off x="5562600" y="5265738"/>
            <a:ext cx="3581400" cy="366712"/>
          </a:xfrm>
          <a:prstGeom prst="rect">
            <a:avLst/>
          </a:prstGeom>
          <a:noFill/>
          <a:ln w="9525">
            <a:noFill/>
            <a:miter lim="800000"/>
            <a:headEnd/>
            <a:tailEnd/>
          </a:ln>
          <a:effectLst/>
        </p:spPr>
        <p:txBody>
          <a:bodyPr anchor="ctr">
            <a:spAutoFit/>
          </a:bodyPr>
          <a:lstStyle/>
          <a:p>
            <a:r>
              <a:rPr lang="en-US" b="1" u="sng"/>
              <a:t>Manual Gas Cutting</a:t>
            </a:r>
            <a:r>
              <a:rPr lang="en-US"/>
              <a:t> </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5"/>
          <p:cNvSpPr>
            <a:spLocks noGrp="1" noChangeArrowheads="1"/>
          </p:cNvSpPr>
          <p:nvPr>
            <p:ph type="title"/>
          </p:nvPr>
        </p:nvSpPr>
        <p:spPr>
          <a:xfrm>
            <a:off x="152400" y="152400"/>
            <a:ext cx="8229600" cy="474662"/>
          </a:xfrm>
        </p:spPr>
        <p:txBody>
          <a:bodyPr>
            <a:normAutofit fontScale="90000"/>
          </a:bodyPr>
          <a:lstStyle/>
          <a:p>
            <a:pPr algn="l" eaLnBrk="1" hangingPunct="1"/>
            <a:r>
              <a:rPr lang="en-US" sz="3200" b="1" u="sng" dirty="0" smtClean="0">
                <a:latin typeface="Times New Roman" pitchFamily="18" charset="0"/>
                <a:cs typeface="Times New Roman" pitchFamily="18" charset="0"/>
              </a:rPr>
              <a:t>Some Other welding Process</a:t>
            </a:r>
          </a:p>
        </p:txBody>
      </p:sp>
      <p:sp>
        <p:nvSpPr>
          <p:cNvPr id="94210" name="Rectangle 3"/>
          <p:cNvSpPr>
            <a:spLocks noGrp="1" noChangeArrowheads="1"/>
          </p:cNvSpPr>
          <p:nvPr>
            <p:ph idx="1"/>
          </p:nvPr>
        </p:nvSpPr>
        <p:spPr>
          <a:xfrm>
            <a:off x="152400" y="1066800"/>
            <a:ext cx="8991600" cy="5181600"/>
          </a:xfrm>
        </p:spPr>
        <p:txBody>
          <a:bodyPr/>
          <a:lstStyle/>
          <a:p>
            <a:pPr eaLnBrk="1" hangingPunct="1">
              <a:lnSpc>
                <a:spcPct val="80000"/>
              </a:lnSpc>
              <a:buNone/>
            </a:pPr>
            <a:r>
              <a:rPr lang="en-US" sz="2200" dirty="0" smtClean="0">
                <a:latin typeface="Times New Roman" pitchFamily="18" charset="0"/>
                <a:cs typeface="Times New Roman" pitchFamily="18" charset="0"/>
              </a:rPr>
              <a:t>Ultrasonic welding is used to connect thin sheets or wires made of metal or thermoplastic by vibrating them at high frequency and under high pressure. </a:t>
            </a:r>
          </a:p>
          <a:p>
            <a:pPr eaLnBrk="1" hangingPunct="1">
              <a:lnSpc>
                <a:spcPct val="80000"/>
              </a:lnSpc>
              <a:buNone/>
            </a:pPr>
            <a:r>
              <a:rPr lang="en-US" sz="2200" dirty="0" smtClean="0">
                <a:latin typeface="Times New Roman" pitchFamily="18" charset="0"/>
                <a:cs typeface="Times New Roman" pitchFamily="18" charset="0"/>
              </a:rPr>
              <a:t>Explosion welding  involves the joining of materials by pushing them together under extremely high pressure. The energy from the impact plasticizes the materials, forming a weld, even though only a limited amount of heat is generated.</a:t>
            </a:r>
          </a:p>
          <a:p>
            <a:pPr eaLnBrk="1" hangingPunct="1">
              <a:lnSpc>
                <a:spcPct val="80000"/>
              </a:lnSpc>
              <a:buNone/>
            </a:pPr>
            <a:r>
              <a:rPr lang="en-US" sz="2200" dirty="0" smtClean="0">
                <a:latin typeface="Times New Roman" pitchFamily="18" charset="0"/>
                <a:cs typeface="Times New Roman" pitchFamily="18" charset="0"/>
              </a:rPr>
              <a:t> </a:t>
            </a:r>
          </a:p>
          <a:p>
            <a:pPr eaLnBrk="1" hangingPunct="1">
              <a:lnSpc>
                <a:spcPct val="80000"/>
              </a:lnSpc>
              <a:buNone/>
            </a:pPr>
            <a:r>
              <a:rPr lang="en-US" sz="2200" dirty="0" smtClean="0">
                <a:latin typeface="Times New Roman" pitchFamily="18" charset="0"/>
                <a:cs typeface="Times New Roman" pitchFamily="18" charset="0"/>
              </a:rPr>
              <a:t>Friction stir welding</a:t>
            </a:r>
          </a:p>
          <a:p>
            <a:pPr eaLnBrk="1" hangingPunct="1">
              <a:lnSpc>
                <a:spcPct val="80000"/>
              </a:lnSpc>
              <a:buNone/>
            </a:pPr>
            <a:r>
              <a:rPr lang="en-US" sz="2200" dirty="0" smtClean="0">
                <a:latin typeface="Times New Roman" pitchFamily="18" charset="0"/>
                <a:cs typeface="Times New Roman" pitchFamily="18" charset="0"/>
              </a:rPr>
              <a:t> </a:t>
            </a:r>
          </a:p>
        </p:txBody>
      </p:sp>
      <p:pic>
        <p:nvPicPr>
          <p:cNvPr id="4" name="Picture 4" descr="AAFDNRB0"/>
          <p:cNvPicPr>
            <a:picLocks noChangeAspect="1" noChangeArrowheads="1"/>
          </p:cNvPicPr>
          <p:nvPr/>
        </p:nvPicPr>
        <p:blipFill>
          <a:blip r:embed="rId2" cstate="print"/>
          <a:srcRect/>
          <a:stretch>
            <a:fillRect/>
          </a:stretch>
        </p:blipFill>
        <p:spPr bwMode="auto">
          <a:xfrm>
            <a:off x="457200" y="3581400"/>
            <a:ext cx="4495800" cy="2819400"/>
          </a:xfrm>
          <a:prstGeom prst="rect">
            <a:avLst/>
          </a:prstGeom>
          <a:noFill/>
        </p:spPr>
      </p:pic>
      <p:pic>
        <p:nvPicPr>
          <p:cNvPr id="6" name="Picture 5" descr="Friction"/>
          <p:cNvPicPr>
            <a:picLocks noChangeAspect="1" noChangeArrowheads="1"/>
          </p:cNvPicPr>
          <p:nvPr/>
        </p:nvPicPr>
        <p:blipFill>
          <a:blip r:embed="rId3" cstate="print"/>
          <a:srcRect/>
          <a:stretch>
            <a:fillRect/>
          </a:stretch>
        </p:blipFill>
        <p:spPr bwMode="auto">
          <a:xfrm>
            <a:off x="5030788" y="3429000"/>
            <a:ext cx="4113212" cy="32084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WordArt 4"/>
          <p:cNvSpPr>
            <a:spLocks noChangeArrowheads="1" noChangeShapeType="1" noTextEdit="1"/>
          </p:cNvSpPr>
          <p:nvPr/>
        </p:nvSpPr>
        <p:spPr bwMode="auto">
          <a:xfrm>
            <a:off x="990600" y="1828800"/>
            <a:ext cx="7391400" cy="3124200"/>
          </a:xfrm>
          <a:prstGeom prst="rect">
            <a:avLst/>
          </a:prstGeom>
        </p:spPr>
        <p:txBody>
          <a:bodyPr wrap="none" fromWordArt="1">
            <a:prstTxWarp prst="textPlain">
              <a:avLst>
                <a:gd name="adj" fmla="val 50000"/>
              </a:avLst>
            </a:prstTxWarp>
            <a:scene3d>
              <a:camera prst="legacyPerspectiveTopLeft"/>
              <a:lightRig rig="legacyNormal3" dir="r"/>
            </a:scene3d>
            <a:sp3d extrusionH="201600" prstMaterial="legacyMetal">
              <a:extrusionClr>
                <a:srgbClr val="FFFFFF"/>
              </a:extrusionClr>
            </a:sp3d>
          </a:bodyPr>
          <a:lstStyle/>
          <a:p>
            <a:pPr algn="ctr"/>
            <a:r>
              <a:rPr lang="en-US" sz="3600" kern="10" dirty="0" smtClean="0">
                <a:ln w="9525">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5400000" scaled="0"/>
                </a:gradFill>
                <a:latin typeface="Times New Roman"/>
                <a:cs typeface="Times New Roman"/>
              </a:rPr>
              <a:t>SOLDERING and</a:t>
            </a:r>
          </a:p>
          <a:p>
            <a:pPr algn="ctr"/>
            <a:r>
              <a:rPr lang="en-US" sz="3600" kern="10" dirty="0" smtClean="0">
                <a:ln w="9525">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5400000" scaled="0"/>
                </a:gradFill>
                <a:latin typeface="Times New Roman"/>
                <a:cs typeface="Times New Roman"/>
              </a:rPr>
              <a:t>BRAZING</a:t>
            </a:r>
            <a:endParaRPr lang="en-US" sz="3600" kern="10" dirty="0">
              <a:ln w="9525">
                <a:round/>
                <a:headEnd/>
                <a:tailEnd/>
              </a:ln>
              <a:gradFill rotWithShape="1">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5400000" scaled="0"/>
              </a:gradFill>
              <a:latin typeface="Times New Roman"/>
              <a:cs typeface="Times New Roman"/>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457200"/>
            <a:ext cx="8229600" cy="914400"/>
          </a:xfrm>
        </p:spPr>
        <p:txBody>
          <a:bodyPr/>
          <a:lstStyle/>
          <a:p>
            <a:r>
              <a:rPr lang="en-US" sz="3200" b="1"/>
              <a:t>Brazing and Soldering</a:t>
            </a:r>
            <a:r>
              <a:rPr lang="en-US"/>
              <a:t> </a:t>
            </a:r>
          </a:p>
        </p:txBody>
      </p:sp>
      <p:sp>
        <p:nvSpPr>
          <p:cNvPr id="38915" name="Rectangle 3"/>
          <p:cNvSpPr>
            <a:spLocks noGrp="1" noChangeArrowheads="1"/>
          </p:cNvSpPr>
          <p:nvPr>
            <p:ph type="body" idx="1"/>
          </p:nvPr>
        </p:nvSpPr>
        <p:spPr>
          <a:xfrm>
            <a:off x="457200" y="914400"/>
            <a:ext cx="8229600" cy="5211763"/>
          </a:xfrm>
        </p:spPr>
        <p:txBody>
          <a:bodyPr/>
          <a:lstStyle/>
          <a:p>
            <a:r>
              <a:rPr lang="en-US" sz="2400" b="1" u="sng"/>
              <a:t>Brazing</a:t>
            </a:r>
            <a:r>
              <a:rPr lang="en-US" sz="2400" b="1"/>
              <a:t> </a:t>
            </a:r>
            <a:endParaRPr lang="en-US" sz="2400"/>
          </a:p>
          <a:p>
            <a:pPr>
              <a:buFontTx/>
              <a:buNone/>
            </a:pPr>
            <a:r>
              <a:rPr lang="en-US"/>
              <a:t>		</a:t>
            </a:r>
            <a:r>
              <a:rPr lang="en-US" sz="2000"/>
              <a:t>It is a low temperature joining process. It is performed at temperatures above 840º F and it generally affords strengths comparable to those of the metal which it joins.  It is low temperature in that it is done below the melting point of the base metal.  It is achieved by diffusion without fusion (melting) of the base</a:t>
            </a:r>
          </a:p>
        </p:txBody>
      </p:sp>
      <p:sp>
        <p:nvSpPr>
          <p:cNvPr id="38916" name="Rectangle 4"/>
          <p:cNvSpPr>
            <a:spLocks noChangeArrowheads="1"/>
          </p:cNvSpPr>
          <p:nvPr/>
        </p:nvSpPr>
        <p:spPr bwMode="auto">
          <a:xfrm>
            <a:off x="609600" y="3940175"/>
            <a:ext cx="4800600" cy="1676400"/>
          </a:xfrm>
          <a:prstGeom prst="rect">
            <a:avLst/>
          </a:prstGeom>
          <a:noFill/>
          <a:ln w="9525">
            <a:noFill/>
            <a:miter lim="800000"/>
            <a:headEnd/>
            <a:tailEnd/>
          </a:ln>
          <a:effectLst/>
        </p:spPr>
        <p:txBody>
          <a:bodyPr anchor="ctr">
            <a:spAutoFit/>
          </a:bodyPr>
          <a:lstStyle/>
          <a:p>
            <a:pPr algn="ctr">
              <a:tabLst>
                <a:tab pos="914400" algn="l"/>
              </a:tabLst>
            </a:pPr>
            <a:r>
              <a:rPr lang="en-US" sz="2400" b="1"/>
              <a:t>Brazing can be classified as</a:t>
            </a:r>
          </a:p>
          <a:p>
            <a:pPr algn="ctr">
              <a:tabLst>
                <a:tab pos="914400" algn="l"/>
              </a:tabLst>
            </a:pPr>
            <a:r>
              <a:rPr lang="en-US" sz="2000"/>
              <a:t>Torch brazing</a:t>
            </a:r>
          </a:p>
          <a:p>
            <a:pPr algn="ctr">
              <a:tabLst>
                <a:tab pos="914400" algn="l"/>
              </a:tabLst>
            </a:pPr>
            <a:r>
              <a:rPr lang="en-US" sz="2000"/>
              <a:t>Dip brazing</a:t>
            </a:r>
          </a:p>
          <a:p>
            <a:pPr algn="ctr">
              <a:tabLst>
                <a:tab pos="914400" algn="l"/>
              </a:tabLst>
            </a:pPr>
            <a:r>
              <a:rPr lang="en-US" sz="2000"/>
              <a:t>Furnace brazing</a:t>
            </a:r>
          </a:p>
          <a:p>
            <a:pPr algn="ctr">
              <a:tabLst>
                <a:tab pos="914400" algn="l"/>
              </a:tabLst>
            </a:pPr>
            <a:r>
              <a:rPr lang="en-US" sz="2000"/>
              <a:t>Induction brazing</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p:txBody>
          <a:bodyPr/>
          <a:lstStyle/>
          <a:p>
            <a:r>
              <a:rPr lang="en-GB" b="1" u="sng"/>
              <a:t>Brazing</a:t>
            </a:r>
            <a:endParaRPr lang="en-US" b="1" u="sng"/>
          </a:p>
        </p:txBody>
      </p:sp>
      <p:pic>
        <p:nvPicPr>
          <p:cNvPr id="50180" name="Picture 4"/>
          <p:cNvPicPr>
            <a:picLocks noGrp="1" noChangeAspect="1" noChangeArrowheads="1"/>
          </p:cNvPicPr>
          <p:nvPr>
            <p:ph idx="1"/>
          </p:nvPr>
        </p:nvPicPr>
        <p:blipFill>
          <a:blip r:embed="rId2" cstate="print"/>
          <a:srcRect/>
          <a:stretch>
            <a:fillRect/>
          </a:stretch>
        </p:blipFill>
        <p:spPr>
          <a:xfrm>
            <a:off x="1447800" y="2108200"/>
            <a:ext cx="5562600" cy="3683000"/>
          </a:xfrm>
          <a:noFill/>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0" y="914400"/>
            <a:ext cx="8915400" cy="1143000"/>
          </a:xfrm>
        </p:spPr>
        <p:txBody>
          <a:bodyPr>
            <a:normAutofit/>
          </a:bodyPr>
          <a:lstStyle/>
          <a:p>
            <a:r>
              <a:rPr lang="en-US" sz="2800" b="1" dirty="0" smtClean="0"/>
              <a:t>Advantages   &amp; </a:t>
            </a:r>
            <a:r>
              <a:rPr lang="en-US" sz="2800" b="1" dirty="0"/>
              <a:t>Disadvantages</a:t>
            </a:r>
            <a:br>
              <a:rPr lang="en-US" sz="2800" b="1" dirty="0"/>
            </a:br>
            <a:endParaRPr lang="en-US" sz="2800" b="1" dirty="0"/>
          </a:p>
        </p:txBody>
      </p:sp>
      <p:sp>
        <p:nvSpPr>
          <p:cNvPr id="39939" name="Rectangle 3"/>
          <p:cNvSpPr>
            <a:spLocks noGrp="1" noChangeArrowheads="1"/>
          </p:cNvSpPr>
          <p:nvPr>
            <p:ph type="body" idx="1"/>
          </p:nvPr>
        </p:nvSpPr>
        <p:spPr/>
        <p:txBody>
          <a:bodyPr/>
          <a:lstStyle/>
          <a:p>
            <a:pPr>
              <a:lnSpc>
                <a:spcPct val="80000"/>
              </a:lnSpc>
              <a:buFontTx/>
              <a:buNone/>
            </a:pPr>
            <a:r>
              <a:rPr lang="en-US" sz="2400" b="1" dirty="0"/>
              <a:t>Advantages</a:t>
            </a:r>
          </a:p>
          <a:p>
            <a:pPr>
              <a:lnSpc>
                <a:spcPct val="80000"/>
              </a:lnSpc>
              <a:buFontTx/>
              <a:buNone/>
            </a:pPr>
            <a:endParaRPr lang="en-US" sz="2400" b="1" dirty="0"/>
          </a:p>
          <a:p>
            <a:pPr>
              <a:lnSpc>
                <a:spcPct val="80000"/>
              </a:lnSpc>
            </a:pPr>
            <a:r>
              <a:rPr lang="en-US" sz="2000" dirty="0"/>
              <a:t>Dissimilar metals which </a:t>
            </a:r>
            <a:r>
              <a:rPr lang="en-US" sz="2000" dirty="0" smtClean="0"/>
              <a:t>cannot </a:t>
            </a:r>
            <a:r>
              <a:rPr lang="en-US" sz="2000" dirty="0"/>
              <a:t>be welded can be joined by brazing</a:t>
            </a:r>
          </a:p>
          <a:p>
            <a:pPr>
              <a:lnSpc>
                <a:spcPct val="80000"/>
              </a:lnSpc>
            </a:pPr>
            <a:r>
              <a:rPr lang="en-US" sz="2000" dirty="0"/>
              <a:t>Very thin metals can be joined</a:t>
            </a:r>
          </a:p>
          <a:p>
            <a:pPr>
              <a:lnSpc>
                <a:spcPct val="80000"/>
              </a:lnSpc>
            </a:pPr>
            <a:r>
              <a:rPr lang="en-US" sz="2000" dirty="0"/>
              <a:t>Metals with different thickness can be joined easily</a:t>
            </a:r>
          </a:p>
          <a:p>
            <a:pPr>
              <a:lnSpc>
                <a:spcPct val="80000"/>
              </a:lnSpc>
            </a:pPr>
            <a:r>
              <a:rPr lang="en-US" sz="2000" dirty="0"/>
              <a:t>In brazing thermal stresses are not produced in the work piece. Hence there is no distortion</a:t>
            </a:r>
          </a:p>
          <a:p>
            <a:pPr>
              <a:lnSpc>
                <a:spcPct val="80000"/>
              </a:lnSpc>
            </a:pPr>
            <a:r>
              <a:rPr lang="en-US" sz="2000" dirty="0"/>
              <a:t>Using this process, carbides tips are brazed on the steel tool holders</a:t>
            </a:r>
          </a:p>
          <a:p>
            <a:pPr>
              <a:lnSpc>
                <a:spcPct val="80000"/>
              </a:lnSpc>
              <a:buFontTx/>
              <a:buNone/>
            </a:pPr>
            <a:endParaRPr lang="en-US" sz="2000" b="1" dirty="0"/>
          </a:p>
          <a:p>
            <a:pPr>
              <a:lnSpc>
                <a:spcPct val="80000"/>
              </a:lnSpc>
              <a:buFontTx/>
              <a:buNone/>
            </a:pPr>
            <a:r>
              <a:rPr lang="en-US" sz="2400" b="1" dirty="0"/>
              <a:t>Disadvantages</a:t>
            </a:r>
          </a:p>
          <a:p>
            <a:pPr>
              <a:lnSpc>
                <a:spcPct val="80000"/>
              </a:lnSpc>
              <a:buFontTx/>
              <a:buNone/>
            </a:pPr>
            <a:endParaRPr lang="en-US" sz="2400" b="1" dirty="0"/>
          </a:p>
          <a:p>
            <a:pPr>
              <a:lnSpc>
                <a:spcPct val="80000"/>
              </a:lnSpc>
            </a:pPr>
            <a:r>
              <a:rPr lang="en-US" sz="2000" dirty="0"/>
              <a:t>Brazed joints have lesser strength compared to welding</a:t>
            </a:r>
          </a:p>
          <a:p>
            <a:pPr>
              <a:lnSpc>
                <a:spcPct val="80000"/>
              </a:lnSpc>
            </a:pPr>
            <a:r>
              <a:rPr lang="en-US" sz="2000" dirty="0"/>
              <a:t>Joint preparation cost is </a:t>
            </a:r>
            <a:r>
              <a:rPr lang="en-US" sz="2000" dirty="0" smtClean="0"/>
              <a:t>more</a:t>
            </a:r>
            <a:endParaRPr lang="en-US" sz="20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11983</TotalTime>
  <Words>6002</Words>
  <Application>Microsoft Office PowerPoint</Application>
  <PresentationFormat>On-screen Show (4:3)</PresentationFormat>
  <Paragraphs>657</Paragraphs>
  <Slides>100</Slides>
  <Notes>3</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100</vt:i4>
      </vt:variant>
    </vt:vector>
  </HeadingPairs>
  <TitlesOfParts>
    <vt:vector size="104" baseType="lpstr">
      <vt:lpstr>Office Theme</vt:lpstr>
      <vt:lpstr>Photo Editor Photo</vt:lpstr>
      <vt:lpstr>Scanned Photo</vt:lpstr>
      <vt:lpstr>Bitmap Image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Arc welding </vt:lpstr>
      <vt:lpstr>Arc Welding </vt:lpstr>
      <vt:lpstr>Slide 17</vt:lpstr>
      <vt:lpstr>Shielded Metal arc welding </vt:lpstr>
      <vt:lpstr>Slide 19</vt:lpstr>
      <vt:lpstr>Slide 20</vt:lpstr>
      <vt:lpstr>Slide 21</vt:lpstr>
      <vt:lpstr>Slide 22</vt:lpstr>
      <vt:lpstr>Slide 23</vt:lpstr>
      <vt:lpstr>Slide 24</vt:lpstr>
      <vt:lpstr>Slide 25</vt:lpstr>
      <vt:lpstr>Slide 26</vt:lpstr>
      <vt:lpstr>Slide 27</vt:lpstr>
      <vt:lpstr>Slide 28</vt:lpstr>
      <vt:lpstr>Slide 29</vt:lpstr>
      <vt:lpstr>ELECTRODES </vt:lpstr>
      <vt:lpstr>Types of Electrodes. </vt:lpstr>
      <vt:lpstr>Slide 32</vt:lpstr>
      <vt:lpstr>Slide 33</vt:lpstr>
      <vt:lpstr>Slide 34</vt:lpstr>
      <vt:lpstr>Slide 35</vt:lpstr>
      <vt:lpstr>Advantages of inert gas shielding arc</vt:lpstr>
      <vt:lpstr>Common welding joint types – (1) Square butt joint, (2) Single-V preparation joint, (3) Lap joint, (4) T-joint. </vt:lpstr>
      <vt:lpstr>Welding Positions</vt:lpstr>
      <vt:lpstr>Slide 39</vt:lpstr>
      <vt:lpstr>Shielded metal arc welding </vt:lpstr>
      <vt:lpstr>Slide 41</vt:lpstr>
      <vt:lpstr>Slide 42</vt:lpstr>
      <vt:lpstr>Slide 43</vt:lpstr>
      <vt:lpstr>GAS METAL ARC WELDING (MIG)</vt:lpstr>
      <vt:lpstr>Slide 45</vt:lpstr>
      <vt:lpstr>Main equipment </vt:lpstr>
      <vt:lpstr>Advantages of the GMAW</vt:lpstr>
      <vt:lpstr>Submerged Arc Welding (SAW)</vt:lpstr>
      <vt:lpstr>Slide 49</vt:lpstr>
      <vt:lpstr>Slide 50</vt:lpstr>
      <vt:lpstr>Flux-cored arc welding</vt:lpstr>
      <vt:lpstr>Gas Tungsten Arc  Welding or (TIG)</vt:lpstr>
      <vt:lpstr>Slide 53</vt:lpstr>
      <vt:lpstr>Slide 54</vt:lpstr>
      <vt:lpstr>Slide 55</vt:lpstr>
      <vt:lpstr>Slide 56</vt:lpstr>
      <vt:lpstr>Atomic Hydrogen Welding</vt:lpstr>
      <vt:lpstr>Slide 58</vt:lpstr>
      <vt:lpstr>Slide 59</vt:lpstr>
      <vt:lpstr>Slide 60</vt:lpstr>
      <vt:lpstr>Resistance welding </vt:lpstr>
      <vt:lpstr>RESISTANCE WELDING METHODS:-</vt:lpstr>
      <vt:lpstr>Slide 63</vt:lpstr>
      <vt:lpstr>Slide 64</vt:lpstr>
      <vt:lpstr>Slide 65</vt:lpstr>
      <vt:lpstr>Slide 66</vt:lpstr>
      <vt:lpstr>Seam Welding:-</vt:lpstr>
      <vt:lpstr> Resistance Butt Welding (Upset)</vt:lpstr>
      <vt:lpstr>Slide 69</vt:lpstr>
      <vt:lpstr>Slide 70</vt:lpstr>
      <vt:lpstr>Slide 71</vt:lpstr>
      <vt:lpstr>Projection Welding:-</vt:lpstr>
      <vt:lpstr>Slide 73</vt:lpstr>
      <vt:lpstr>Slide 74</vt:lpstr>
      <vt:lpstr>Slide 75</vt:lpstr>
      <vt:lpstr>GAS WELDING EQUIPMENT...</vt:lpstr>
      <vt:lpstr>Oxy-Acetylene welding</vt:lpstr>
      <vt:lpstr>Slide 78</vt:lpstr>
      <vt:lpstr>Slide 79</vt:lpstr>
      <vt:lpstr>Slide 80</vt:lpstr>
      <vt:lpstr>Slide 81</vt:lpstr>
      <vt:lpstr>TYPES OF FLAMES</vt:lpstr>
      <vt:lpstr>Slide 83</vt:lpstr>
      <vt:lpstr>Three basic types of oxyacetylene flames used in oxyfuel-gas welding and cutting operations: (a) neutral flame; (b) oxidizing flame; (c) carburizing, or reducing flame.  </vt:lpstr>
      <vt:lpstr>Slide 85</vt:lpstr>
      <vt:lpstr>Slide 86</vt:lpstr>
      <vt:lpstr>Slide 87</vt:lpstr>
      <vt:lpstr>Slide 88</vt:lpstr>
      <vt:lpstr>Slide 89</vt:lpstr>
      <vt:lpstr>Slide 90</vt:lpstr>
      <vt:lpstr>Slide 91</vt:lpstr>
      <vt:lpstr>Slide 92</vt:lpstr>
      <vt:lpstr>GAS CUTTING</vt:lpstr>
      <vt:lpstr>GAS CUTTING…</vt:lpstr>
      <vt:lpstr>Some Other welding Process</vt:lpstr>
      <vt:lpstr>Slide 96</vt:lpstr>
      <vt:lpstr>Brazing and Soldering </vt:lpstr>
      <vt:lpstr>Brazing</vt:lpstr>
      <vt:lpstr>Advantages   &amp; Disadvantages </vt:lpstr>
      <vt:lpstr>Soldering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JAGTAR</dc:creator>
  <cp:lastModifiedBy>Nirmal</cp:lastModifiedBy>
  <cp:revision>309</cp:revision>
  <dcterms:created xsi:type="dcterms:W3CDTF">1601-01-01T00:00:00Z</dcterms:created>
  <dcterms:modified xsi:type="dcterms:W3CDTF">2017-10-12T04:17:45Z</dcterms:modified>
</cp:coreProperties>
</file>